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7.xml" ContentType="application/vnd.openxmlformats-officedocument.presentationml.tags+xml"/>
  <Override PartName="/ppt/notesSlides/notesSlide13.xml" ContentType="application/vnd.openxmlformats-officedocument.presentationml.notesSlide+xml"/>
  <Override PartName="/ppt/tags/tag8.xml" ContentType="application/vnd.openxmlformats-officedocument.presentationml.tags+xml"/>
  <Override PartName="/ppt/notesSlides/notesSlide14.xml" ContentType="application/vnd.openxmlformats-officedocument.presentationml.notesSlide+xml"/>
  <Override PartName="/ppt/tags/tag9.xml" ContentType="application/vnd.openxmlformats-officedocument.presentationml.tags+xml"/>
  <Override PartName="/ppt/notesSlides/notesSlide15.xml" ContentType="application/vnd.openxmlformats-officedocument.presentationml.notesSlide+xml"/>
  <Override PartName="/ppt/tags/tag10.xml" ContentType="application/vnd.openxmlformats-officedocument.presentationml.tags+xml"/>
  <Override PartName="/ppt/notesSlides/notesSlide16.xml" ContentType="application/vnd.openxmlformats-officedocument.presentationml.notesSlide+xml"/>
  <Override PartName="/ppt/tags/tag11.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2.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3.xml" ContentType="application/vnd.openxmlformats-officedocument.presentationml.tags+xml"/>
  <Override PartName="/ppt/notesSlides/notesSlide25.xml" ContentType="application/vnd.openxmlformats-officedocument.presentationml.notesSlide+xml"/>
  <Override PartName="/ppt/tags/tag14.xml" ContentType="application/vnd.openxmlformats-officedocument.presentationml.tags+xml"/>
  <Override PartName="/ppt/notesSlides/notesSlide26.xml" ContentType="application/vnd.openxmlformats-officedocument.presentationml.notesSlide+xml"/>
  <Override PartName="/ppt/tags/tag15.xml" ContentType="application/vnd.openxmlformats-officedocument.presentationml.tags+xml"/>
  <Override PartName="/ppt/notesSlides/notesSlide27.xml" ContentType="application/vnd.openxmlformats-officedocument.presentationml.notesSlide+xml"/>
  <Override PartName="/ppt/tags/tag16.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handoutMasterIdLst>
    <p:handoutMasterId r:id="rId59"/>
  </p:handoutMasterIdLst>
  <p:sldIdLst>
    <p:sldId id="256" r:id="rId2"/>
    <p:sldId id="562" r:id="rId3"/>
    <p:sldId id="559" r:id="rId4"/>
    <p:sldId id="439" r:id="rId5"/>
    <p:sldId id="560" r:id="rId6"/>
    <p:sldId id="441" r:id="rId7"/>
    <p:sldId id="442" r:id="rId8"/>
    <p:sldId id="511" r:id="rId9"/>
    <p:sldId id="512" r:id="rId10"/>
    <p:sldId id="513" r:id="rId11"/>
    <p:sldId id="514" r:id="rId12"/>
    <p:sldId id="515" r:id="rId13"/>
    <p:sldId id="517" r:id="rId14"/>
    <p:sldId id="516" r:id="rId15"/>
    <p:sldId id="518" r:id="rId16"/>
    <p:sldId id="519" r:id="rId17"/>
    <p:sldId id="520" r:id="rId18"/>
    <p:sldId id="473" r:id="rId19"/>
    <p:sldId id="556" r:id="rId20"/>
    <p:sldId id="534" r:id="rId21"/>
    <p:sldId id="526" r:id="rId22"/>
    <p:sldId id="528" r:id="rId23"/>
    <p:sldId id="561" r:id="rId24"/>
    <p:sldId id="531" r:id="rId25"/>
    <p:sldId id="530" r:id="rId26"/>
    <p:sldId id="532" r:id="rId27"/>
    <p:sldId id="533" r:id="rId28"/>
    <p:sldId id="535" r:id="rId29"/>
    <p:sldId id="541" r:id="rId30"/>
    <p:sldId id="542" r:id="rId31"/>
    <p:sldId id="544" r:id="rId32"/>
    <p:sldId id="545" r:id="rId33"/>
    <p:sldId id="557" r:id="rId34"/>
    <p:sldId id="548" r:id="rId35"/>
    <p:sldId id="550" r:id="rId36"/>
    <p:sldId id="551" r:id="rId37"/>
    <p:sldId id="552" r:id="rId38"/>
    <p:sldId id="553" r:id="rId39"/>
    <p:sldId id="462" r:id="rId40"/>
    <p:sldId id="489" r:id="rId41"/>
    <p:sldId id="492" r:id="rId42"/>
    <p:sldId id="493" r:id="rId43"/>
    <p:sldId id="463" r:id="rId44"/>
    <p:sldId id="467" r:id="rId45"/>
    <p:sldId id="465" r:id="rId46"/>
    <p:sldId id="466" r:id="rId47"/>
    <p:sldId id="536" r:id="rId48"/>
    <p:sldId id="537" r:id="rId49"/>
    <p:sldId id="539" r:id="rId50"/>
    <p:sldId id="488" r:id="rId51"/>
    <p:sldId id="486" r:id="rId52"/>
    <p:sldId id="484" r:id="rId53"/>
    <p:sldId id="491" r:id="rId54"/>
    <p:sldId id="490" r:id="rId55"/>
    <p:sldId id="510" r:id="rId56"/>
    <p:sldId id="563" r:id="rId57"/>
  </p:sldIdLst>
  <p:sldSz cx="9144000" cy="6858000" type="screen4x3"/>
  <p:notesSz cx="7315200" cy="9601200"/>
  <p:custDataLst>
    <p:tags r:id="rId6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82" autoAdjust="0"/>
    <p:restoredTop sz="85496" autoAdjust="0"/>
  </p:normalViewPr>
  <p:slideViewPr>
    <p:cSldViewPr snapToGrid="0">
      <p:cViewPr>
        <p:scale>
          <a:sx n="66" d="100"/>
          <a:sy n="66" d="100"/>
        </p:scale>
        <p:origin x="-1949" y="-283"/>
      </p:cViewPr>
      <p:guideLst>
        <p:guide orient="horz" pos="2160"/>
        <p:guide pos="2880"/>
      </p:guideLst>
    </p:cSldViewPr>
  </p:slideViewPr>
  <p:notesTextViewPr>
    <p:cViewPr>
      <p:scale>
        <a:sx n="125" d="100"/>
        <a:sy n="125" d="100"/>
      </p:scale>
      <p:origin x="0" y="0"/>
    </p:cViewPr>
  </p:notesTextViewPr>
  <p:sorterViewPr>
    <p:cViewPr>
      <p:scale>
        <a:sx n="90" d="100"/>
        <a:sy n="90" d="100"/>
      </p:scale>
      <p:origin x="0" y="380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170583" cy="480388"/>
          </a:xfrm>
          <a:prstGeom prst="rect">
            <a:avLst/>
          </a:prstGeom>
        </p:spPr>
        <p:txBody>
          <a:bodyPr vert="horz" lIns="95610" tIns="47805" rIns="95610" bIns="47805" rtlCol="0"/>
          <a:lstStyle>
            <a:lvl1pPr algn="l">
              <a:defRPr sz="1300"/>
            </a:lvl1pPr>
          </a:lstStyle>
          <a:p>
            <a:endParaRPr lang="en-US" dirty="0"/>
          </a:p>
        </p:txBody>
      </p:sp>
      <p:sp>
        <p:nvSpPr>
          <p:cNvPr id="3" name="Date Placeholder 2"/>
          <p:cNvSpPr>
            <a:spLocks noGrp="1"/>
          </p:cNvSpPr>
          <p:nvPr>
            <p:ph type="dt" sz="quarter" idx="1"/>
          </p:nvPr>
        </p:nvSpPr>
        <p:spPr>
          <a:xfrm>
            <a:off x="4142964" y="1"/>
            <a:ext cx="3170583" cy="480388"/>
          </a:xfrm>
          <a:prstGeom prst="rect">
            <a:avLst/>
          </a:prstGeom>
        </p:spPr>
        <p:txBody>
          <a:bodyPr vert="horz" lIns="95610" tIns="47805" rIns="95610" bIns="47805" rtlCol="0"/>
          <a:lstStyle>
            <a:lvl1pPr algn="r">
              <a:defRPr sz="1300"/>
            </a:lvl1pPr>
          </a:lstStyle>
          <a:p>
            <a:fld id="{B0FD3EB7-1770-43D8-8BBC-B83D2D3AF60B}" type="datetimeFigureOut">
              <a:rPr lang="en-US" smtClean="0"/>
              <a:pPr/>
              <a:t>6/30/2014</a:t>
            </a:fld>
            <a:endParaRPr lang="en-US" dirty="0"/>
          </a:p>
        </p:txBody>
      </p:sp>
      <p:sp>
        <p:nvSpPr>
          <p:cNvPr id="4" name="Footer Placeholder 3"/>
          <p:cNvSpPr>
            <a:spLocks noGrp="1"/>
          </p:cNvSpPr>
          <p:nvPr>
            <p:ph type="ftr" sz="quarter" idx="2"/>
          </p:nvPr>
        </p:nvSpPr>
        <p:spPr>
          <a:xfrm>
            <a:off x="1" y="9119173"/>
            <a:ext cx="3170583" cy="480388"/>
          </a:xfrm>
          <a:prstGeom prst="rect">
            <a:avLst/>
          </a:prstGeom>
        </p:spPr>
        <p:txBody>
          <a:bodyPr vert="horz" lIns="95610" tIns="47805" rIns="95610" bIns="47805"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2964" y="9119173"/>
            <a:ext cx="3170583" cy="480388"/>
          </a:xfrm>
          <a:prstGeom prst="rect">
            <a:avLst/>
          </a:prstGeom>
        </p:spPr>
        <p:txBody>
          <a:bodyPr vert="horz" lIns="95610" tIns="47805" rIns="95610" bIns="47805" rtlCol="0" anchor="b"/>
          <a:lstStyle>
            <a:lvl1pPr algn="r">
              <a:defRPr sz="1300"/>
            </a:lvl1pPr>
          </a:lstStyle>
          <a:p>
            <a:fld id="{14A0A230-59C2-40E3-81AC-CCA1EE334424}" type="slidenum">
              <a:rPr lang="en-US" smtClean="0"/>
              <a:pPr/>
              <a:t>‹#›</a:t>
            </a:fld>
            <a:endParaRPr lang="en-US" dirty="0"/>
          </a:p>
        </p:txBody>
      </p:sp>
    </p:spTree>
    <p:extLst>
      <p:ext uri="{BB962C8B-B14F-4D97-AF65-F5344CB8AC3E}">
        <p14:creationId xmlns:p14="http://schemas.microsoft.com/office/powerpoint/2010/main" val="41987934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169920" cy="480060"/>
          </a:xfrm>
          <a:prstGeom prst="rect">
            <a:avLst/>
          </a:prstGeom>
        </p:spPr>
        <p:txBody>
          <a:bodyPr vert="horz" lIns="97426" tIns="48713" rIns="97426" bIns="48713" rtlCol="0"/>
          <a:lstStyle>
            <a:lvl1pPr algn="l">
              <a:defRPr sz="1300"/>
            </a:lvl1pPr>
          </a:lstStyle>
          <a:p>
            <a:endParaRPr lang="en-US" dirty="0"/>
          </a:p>
        </p:txBody>
      </p:sp>
      <p:sp>
        <p:nvSpPr>
          <p:cNvPr id="3" name="Date Placeholder 2"/>
          <p:cNvSpPr>
            <a:spLocks noGrp="1"/>
          </p:cNvSpPr>
          <p:nvPr>
            <p:ph type="dt" idx="1"/>
          </p:nvPr>
        </p:nvSpPr>
        <p:spPr>
          <a:xfrm>
            <a:off x="4143589" y="0"/>
            <a:ext cx="3169920" cy="480060"/>
          </a:xfrm>
          <a:prstGeom prst="rect">
            <a:avLst/>
          </a:prstGeom>
        </p:spPr>
        <p:txBody>
          <a:bodyPr vert="horz" lIns="97426" tIns="48713" rIns="97426" bIns="48713" rtlCol="0"/>
          <a:lstStyle>
            <a:lvl1pPr algn="r">
              <a:defRPr sz="1300"/>
            </a:lvl1pPr>
          </a:lstStyle>
          <a:p>
            <a:fld id="{272A5A11-D9F6-4421-97B9-7A507CF8DD72}" type="datetimeFigureOut">
              <a:rPr lang="en-US" smtClean="0"/>
              <a:pPr/>
              <a:t>6/30/2014</a:t>
            </a:fld>
            <a:endParaRPr lang="en-US" dirty="0"/>
          </a:p>
        </p:txBody>
      </p:sp>
      <p:sp>
        <p:nvSpPr>
          <p:cNvPr id="4" name="Slide Image Placeholder 3"/>
          <p:cNvSpPr>
            <a:spLocks noGrp="1" noRot="1" noChangeAspect="1"/>
          </p:cNvSpPr>
          <p:nvPr>
            <p:ph type="sldImg" idx="2"/>
          </p:nvPr>
        </p:nvSpPr>
        <p:spPr>
          <a:xfrm>
            <a:off x="1258888" y="720725"/>
            <a:ext cx="4797425" cy="3598863"/>
          </a:xfrm>
          <a:prstGeom prst="rect">
            <a:avLst/>
          </a:prstGeom>
          <a:noFill/>
          <a:ln w="12700">
            <a:solidFill>
              <a:prstClr val="black"/>
            </a:solidFill>
          </a:ln>
        </p:spPr>
        <p:txBody>
          <a:bodyPr vert="horz" lIns="97426" tIns="48713" rIns="97426" bIns="48713" rtlCol="0" anchor="ctr"/>
          <a:lstStyle/>
          <a:p>
            <a:endParaRPr lang="en-US" dirty="0"/>
          </a:p>
        </p:txBody>
      </p:sp>
      <p:sp>
        <p:nvSpPr>
          <p:cNvPr id="5" name="Notes Placeholder 4"/>
          <p:cNvSpPr>
            <a:spLocks noGrp="1"/>
          </p:cNvSpPr>
          <p:nvPr>
            <p:ph type="body" sz="quarter" idx="3"/>
          </p:nvPr>
        </p:nvSpPr>
        <p:spPr>
          <a:xfrm>
            <a:off x="731521" y="4560571"/>
            <a:ext cx="5852160" cy="4320540"/>
          </a:xfrm>
          <a:prstGeom prst="rect">
            <a:avLst/>
          </a:prstGeom>
        </p:spPr>
        <p:txBody>
          <a:bodyPr vert="horz" lIns="97426" tIns="48713" rIns="97426" bIns="4871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9119475"/>
            <a:ext cx="3169920" cy="480060"/>
          </a:xfrm>
          <a:prstGeom prst="rect">
            <a:avLst/>
          </a:prstGeom>
        </p:spPr>
        <p:txBody>
          <a:bodyPr vert="horz" lIns="97426" tIns="48713" rIns="97426" bIns="48713"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9" y="9119475"/>
            <a:ext cx="3169920" cy="480060"/>
          </a:xfrm>
          <a:prstGeom prst="rect">
            <a:avLst/>
          </a:prstGeom>
        </p:spPr>
        <p:txBody>
          <a:bodyPr vert="horz" lIns="97426" tIns="48713" rIns="97426" bIns="48713" rtlCol="0" anchor="b"/>
          <a:lstStyle>
            <a:lvl1pPr algn="r">
              <a:defRPr sz="1300"/>
            </a:lvl1pPr>
          </a:lstStyle>
          <a:p>
            <a:fld id="{817E805B-086B-46B5-AD48-B8E416EE7602}" type="slidenum">
              <a:rPr lang="en-US" smtClean="0"/>
              <a:pPr/>
              <a:t>‹#›</a:t>
            </a:fld>
            <a:endParaRPr lang="en-US" dirty="0"/>
          </a:p>
        </p:txBody>
      </p:sp>
    </p:spTree>
    <p:extLst>
      <p:ext uri="{BB962C8B-B14F-4D97-AF65-F5344CB8AC3E}">
        <p14:creationId xmlns:p14="http://schemas.microsoft.com/office/powerpoint/2010/main" val="3906318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go.usa.gov/Kok"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6097">
              <a:defRPr/>
            </a:pPr>
            <a:r>
              <a:rPr lang="en-US" baseline="0" dirty="0" smtClean="0"/>
              <a:t>This module is designed to teach pesticide applicators </a:t>
            </a:r>
            <a:r>
              <a:rPr lang="en-US" i="0" baseline="0" dirty="0" smtClean="0"/>
              <a:t>about the ways in which</a:t>
            </a:r>
            <a:r>
              <a:rPr lang="en-US" baseline="0" dirty="0" smtClean="0"/>
              <a:t> pesticides can move into water after they are applied, about the soil and pesticide properties that influence the movement of pesticides, and how </a:t>
            </a:r>
            <a:r>
              <a:rPr lang="en-US" i="0" baseline="0" dirty="0" smtClean="0"/>
              <a:t>pesticide applicators </a:t>
            </a:r>
            <a:r>
              <a:rPr lang="en-US" baseline="0" dirty="0" smtClean="0"/>
              <a:t>can use best management practices to protect water resources.  The slide set was funded by the USDA NIFA through the Western Integrated Pest Management Center.  We would appreciate input from you on your use of these slides.  Please send input to Carla Thomas, Associate Director, Western IPM Center, cthomas@ucdavis.edu or wripmc.org  </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1</a:t>
            </a:fld>
            <a:endParaRPr lang="en-US" dirty="0"/>
          </a:p>
        </p:txBody>
      </p:sp>
    </p:spTree>
    <p:extLst>
      <p:ext uri="{BB962C8B-B14F-4D97-AF65-F5344CB8AC3E}">
        <p14:creationId xmlns:p14="http://schemas.microsoft.com/office/powerpoint/2010/main" val="588519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windy conditions, pesticide sprays</a:t>
            </a:r>
            <a:r>
              <a:rPr lang="en-US" baseline="0" dirty="0" smtClean="0"/>
              <a:t> </a:t>
            </a:r>
            <a:r>
              <a:rPr lang="en-US" dirty="0" smtClean="0"/>
              <a:t>can be carried off</a:t>
            </a:r>
            <a:r>
              <a:rPr lang="en-US" baseline="0" dirty="0" smtClean="0"/>
              <a:t> </a:t>
            </a:r>
            <a:r>
              <a:rPr lang="en-US" dirty="0" smtClean="0"/>
              <a:t>site</a:t>
            </a:r>
            <a:r>
              <a:rPr lang="en-US" baseline="0" dirty="0" smtClean="0"/>
              <a:t>. Small spray droplets can travel with wind and be deposited in nearby water bodies, causing contamination. </a:t>
            </a:r>
            <a:endParaRPr lang="en-US"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10</a:t>
            </a:fld>
            <a:endParaRPr lang="en-US" dirty="0"/>
          </a:p>
        </p:txBody>
      </p:sp>
    </p:spTree>
    <p:extLst>
      <p:ext uri="{BB962C8B-B14F-4D97-AF65-F5344CB8AC3E}">
        <p14:creationId xmlns:p14="http://schemas.microsoft.com/office/powerpoint/2010/main" val="14046663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78852">
              <a:defRPr/>
            </a:pPr>
            <a:r>
              <a:rPr lang="en-US" dirty="0" smtClean="0"/>
              <a:t>Runoff is</a:t>
            </a:r>
            <a:r>
              <a:rPr lang="en-US" baseline="0" dirty="0" smtClean="0"/>
              <a:t> excess water that moves off the field. </a:t>
            </a:r>
            <a:r>
              <a:rPr lang="en-US" dirty="0" smtClean="0">
                <a:latin typeface="Arial" charset="0"/>
              </a:rPr>
              <a:t>The factors that contribute to a runoff event include the grade or slope of the area,</a:t>
            </a:r>
            <a:r>
              <a:rPr lang="en-US" baseline="0" dirty="0" smtClean="0">
                <a:latin typeface="Arial" charset="0"/>
              </a:rPr>
              <a:t> </a:t>
            </a:r>
            <a:r>
              <a:rPr lang="en-US" dirty="0" smtClean="0">
                <a:latin typeface="Arial" charset="0"/>
              </a:rPr>
              <a:t>soil texture, and the amount of vegetation. Soil that</a:t>
            </a:r>
            <a:r>
              <a:rPr lang="en-US" baseline="0" dirty="0" smtClean="0">
                <a:latin typeface="Arial" charset="0"/>
              </a:rPr>
              <a:t> i</a:t>
            </a:r>
            <a:r>
              <a:rPr lang="en-US" dirty="0" smtClean="0">
                <a:latin typeface="Arial" charset="0"/>
              </a:rPr>
              <a:t>s saturated can’t take in the water, so it runs off. The amount and timing of irrigation or rainfall are critical. The pesticide characteristics, especially water solubility, also play a role. Runoff carries soluble pesticides into water.</a:t>
            </a:r>
          </a:p>
          <a:p>
            <a:pPr defTabSz="978852">
              <a:defRPr/>
            </a:pPr>
            <a:endParaRPr lang="en-US" dirty="0" smtClean="0"/>
          </a:p>
          <a:p>
            <a:pPr defTabSz="978852">
              <a:defRPr/>
            </a:pPr>
            <a:r>
              <a:rPr lang="en-US" dirty="0" smtClean="0"/>
              <a:t>Erosion is the process whereby soil is</a:t>
            </a:r>
            <a:r>
              <a:rPr lang="en-US" baseline="0" dirty="0" smtClean="0"/>
              <a:t> removed from a field via runoff. This can happen because of problems with irrigation equipment (such as line breaks), errors with irrigation management (over-irrigation), or weather (excessive rainfall or snow melt). The quantity and velocity of runoff determine the extent of erosion. When erosion occurs, pesticides adsorbed to soil particles travel off site with the eroded soil.  </a:t>
            </a:r>
          </a:p>
          <a:p>
            <a:pPr defTabSz="978852">
              <a:defRPr/>
            </a:pPr>
            <a:endParaRPr lang="en-US" baseline="0" dirty="0" smtClean="0"/>
          </a:p>
        </p:txBody>
      </p:sp>
      <p:sp>
        <p:nvSpPr>
          <p:cNvPr id="4" name="Slide Number Placeholder 3"/>
          <p:cNvSpPr>
            <a:spLocks noGrp="1"/>
          </p:cNvSpPr>
          <p:nvPr>
            <p:ph type="sldNum" sz="quarter" idx="10"/>
          </p:nvPr>
        </p:nvSpPr>
        <p:spPr/>
        <p:txBody>
          <a:bodyPr/>
          <a:lstStyle/>
          <a:p>
            <a:fld id="{A3340DB9-DF1F-427A-AC7C-B2A672C36444}" type="slidenum">
              <a:rPr lang="en-US" smtClean="0"/>
              <a:pPr/>
              <a:t>11</a:t>
            </a:fld>
            <a:endParaRPr lang="en-US" dirty="0"/>
          </a:p>
        </p:txBody>
      </p:sp>
    </p:spTree>
    <p:extLst>
      <p:ext uri="{BB962C8B-B14F-4D97-AF65-F5344CB8AC3E}">
        <p14:creationId xmlns:p14="http://schemas.microsoft.com/office/powerpoint/2010/main" val="41718016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t>This photo shows how dissolved substances move through the soil profile through leaching. A dye applied to the soil surface was carried down into the soil with water. In this same way, pesticides can migrate into the water table as water moves through the soil, either from rain, snow melt, or irrigation. Some soil types, such as coarse-textured soils, increase the likelihood of leaching, and soluble pesticides are more likely to leach. Pesticides in groundwater are a problem because groundwater may be a source of drinking water, irrigation water, or it may feed into streams, lakes, or other surface water. Groundwater contaminated by pesticide leaching is nearly impossible to completely clean up (remediate), and it is extremely costly. It is much better to prevent groundwater contamination in the first place by using preventive practices.</a:t>
            </a:r>
            <a:endParaRPr lang="en-US" i="0"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12</a:t>
            </a:fld>
            <a:endParaRPr lang="en-US" dirty="0"/>
          </a:p>
        </p:txBody>
      </p:sp>
    </p:spTree>
    <p:extLst>
      <p:ext uri="{BB962C8B-B14F-4D97-AF65-F5344CB8AC3E}">
        <p14:creationId xmlns:p14="http://schemas.microsoft.com/office/powerpoint/2010/main" val="25805293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baseline="0" dirty="0" smtClean="0"/>
              <a:t>When handling pesticides near a wellhead, such as in this chemigation photo, proper handling and clean-up is important to prevent pesticides from entering the wellhead directly (point source) or leaching through the soil near the wellhead (nonpoint source). During chemigation, back-siphoning of pesticides from the storage tank into the wellhead will contaminate groundwater (point source).</a:t>
            </a:r>
            <a:endParaRPr lang="en-US" i="0" u="sng"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Some pesticides are registered for use in aquatic systems, e.g., to control aquatic weeds or unwanted fish populations.</a:t>
            </a:r>
          </a:p>
          <a:p>
            <a:endParaRPr lang="en-US" baseline="0" dirty="0" smtClean="0"/>
          </a:p>
          <a:p>
            <a:r>
              <a:rPr lang="en-US" baseline="0" dirty="0" smtClean="0"/>
              <a:t>The </a:t>
            </a:r>
            <a:r>
              <a:rPr lang="fr-FR" dirty="0" smtClean="0"/>
              <a:t>National Pollutant Discharge Elimination System (</a:t>
            </a:r>
            <a:r>
              <a:rPr lang="en-US" baseline="0" dirty="0" smtClean="0"/>
              <a:t>NPDES) allows permittees to apply pollutants (pesticides) to water bodies for certain uses (e.g., </a:t>
            </a:r>
            <a:r>
              <a:rPr lang="en-US" sz="1300" dirty="0"/>
              <a:t>mosquito and other flying insect pest control, weed and algae control, animal pest control, and forest canopy pest control). The permit requires that pesticide discharges be minimized through the use of pest management measures, and that permittees monitor for and report any adverse incidents. </a:t>
            </a:r>
            <a:r>
              <a:rPr lang="en-US" i="0" baseline="0" dirty="0" smtClean="0"/>
              <a:t>Be aware that some states have additional aquatic use requirements.</a:t>
            </a:r>
          </a:p>
          <a:p>
            <a:endParaRPr lang="en-US" i="0" baseline="0" dirty="0" smtClean="0"/>
          </a:p>
          <a:p>
            <a:r>
              <a:rPr lang="en-US" i="0" baseline="0" dirty="0" smtClean="0"/>
              <a:t>Aquatic use MUST be listed on the label as an allowable application site.</a:t>
            </a:r>
          </a:p>
        </p:txBody>
      </p:sp>
      <p:sp>
        <p:nvSpPr>
          <p:cNvPr id="4" name="Slide Number Placeholder 3"/>
          <p:cNvSpPr>
            <a:spLocks noGrp="1"/>
          </p:cNvSpPr>
          <p:nvPr>
            <p:ph type="sldNum" sz="quarter" idx="10"/>
          </p:nvPr>
        </p:nvSpPr>
        <p:spPr/>
        <p:txBody>
          <a:bodyPr/>
          <a:lstStyle/>
          <a:p>
            <a:fld id="{817E805B-086B-46B5-AD48-B8E416EE7602}"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6097">
              <a:defRPr/>
            </a:pPr>
            <a:r>
              <a:rPr lang="en-US" dirty="0" smtClean="0"/>
              <a:t> The</a:t>
            </a:r>
            <a:r>
              <a:rPr lang="en-US" baseline="0" dirty="0" smtClean="0"/>
              <a:t> weather can have a significant effect on the movement of pesticides away from where they are applied. It is important to understand how weather affects pesticide movement and avoid conditions that could lead to off-target movement and water contamination.</a:t>
            </a:r>
            <a:endParaRPr lang="en-US" dirty="0" smtClean="0"/>
          </a:p>
          <a:p>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15</a:t>
            </a:fld>
            <a:endParaRPr lang="en-US" dirty="0"/>
          </a:p>
        </p:txBody>
      </p:sp>
    </p:spTree>
    <p:extLst>
      <p:ext uri="{BB962C8B-B14F-4D97-AF65-F5344CB8AC3E}">
        <p14:creationId xmlns:p14="http://schemas.microsoft.com/office/powerpoint/2010/main" val="35039753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baseline="0" dirty="0" smtClean="0"/>
              <a:t>High rainfall events or unexpected rainfall immediately after a pesticide application can cause soil-applied pesticides to run off into surface waters or leach into groundwater. Do not apply pesticides when heavy rain is expected within 48 hours.</a:t>
            </a:r>
            <a:endParaRPr lang="en-US" i="0"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56097">
              <a:defRPr/>
            </a:pPr>
            <a:r>
              <a:rPr lang="en-US" i="0" baseline="0" dirty="0" smtClean="0"/>
              <a:t>Windy and/or gusty conditions can cause pesticide sprays to move off site, potentially reaching surface waters. Also, windborne soil particles with adsorbed pesticides can be blown off site and into waters. </a:t>
            </a:r>
          </a:p>
        </p:txBody>
      </p:sp>
      <p:sp>
        <p:nvSpPr>
          <p:cNvPr id="4" name="Slide Number Placeholder 3"/>
          <p:cNvSpPr>
            <a:spLocks noGrp="1"/>
          </p:cNvSpPr>
          <p:nvPr>
            <p:ph type="sldNum" sz="quarter" idx="10"/>
          </p:nvPr>
        </p:nvSpPr>
        <p:spPr/>
        <p:txBody>
          <a:bodyPr/>
          <a:lstStyle/>
          <a:p>
            <a:fld id="{817E805B-086B-46B5-AD48-B8E416EE7602}"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Inversions occur when warm air traps cooler air near the ground. In an inversion, normal air mixing does not occur. If a pesticide application is made during an inversion, trapped pesticide particles or vapors have the potential to move off site and contaminate surface water. (Click) An inversion is present if you look at smoke coming out of a chimney and see the smoke laying out horizontally, as in this photo. </a:t>
            </a:r>
          </a:p>
          <a:p>
            <a:endParaRPr lang="en-US" baseline="0" dirty="0" smtClean="0"/>
          </a:p>
        </p:txBody>
      </p:sp>
      <p:sp>
        <p:nvSpPr>
          <p:cNvPr id="4" name="Slide Number Placeholder 3"/>
          <p:cNvSpPr>
            <a:spLocks noGrp="1"/>
          </p:cNvSpPr>
          <p:nvPr>
            <p:ph type="sldNum" sz="quarter" idx="10"/>
          </p:nvPr>
        </p:nvSpPr>
        <p:spPr/>
        <p:txBody>
          <a:bodyPr/>
          <a:lstStyle/>
          <a:p>
            <a:fld id="{A3340DB9-DF1F-427A-AC7C-B2A672C36444}" type="slidenum">
              <a:rPr lang="en-US" smtClean="0"/>
              <a:pPr/>
              <a:t>18</a:t>
            </a:fld>
            <a:endParaRPr lang="en-US" dirty="0"/>
          </a:p>
        </p:txBody>
      </p:sp>
    </p:spTree>
    <p:extLst>
      <p:ext uri="{BB962C8B-B14F-4D97-AF65-F5344CB8AC3E}">
        <p14:creationId xmlns:p14="http://schemas.microsoft.com/office/powerpoint/2010/main" val="17169236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6097">
              <a:defRPr/>
            </a:pPr>
            <a:r>
              <a:rPr lang="en-US" dirty="0" smtClean="0"/>
              <a:t>We have looked at the ways that pesticides can move away from the</a:t>
            </a:r>
            <a:r>
              <a:rPr lang="en-US" baseline="0" dirty="0" smtClean="0"/>
              <a:t> place where they were applied and end up in water. Soil and pesticide properties also influence the potential for pesticide movement.</a:t>
            </a:r>
            <a:endParaRPr lang="en-US" dirty="0" smtClean="0"/>
          </a:p>
        </p:txBody>
      </p:sp>
      <p:sp>
        <p:nvSpPr>
          <p:cNvPr id="4" name="Slide Number Placeholder 3"/>
          <p:cNvSpPr>
            <a:spLocks noGrp="1"/>
          </p:cNvSpPr>
          <p:nvPr>
            <p:ph type="sldNum" sz="quarter" idx="10"/>
          </p:nvPr>
        </p:nvSpPr>
        <p:spPr/>
        <p:txBody>
          <a:bodyPr/>
          <a:lstStyle/>
          <a:p>
            <a:fld id="{817E805B-086B-46B5-AD48-B8E416EE7602}" type="slidenum">
              <a:rPr lang="en-US" smtClean="0"/>
              <a:pPr/>
              <a:t>19</a:t>
            </a:fld>
            <a:endParaRPr lang="en-US" dirty="0"/>
          </a:p>
        </p:txBody>
      </p:sp>
    </p:spTree>
    <p:extLst>
      <p:ext uri="{BB962C8B-B14F-4D97-AF65-F5344CB8AC3E}">
        <p14:creationId xmlns:p14="http://schemas.microsoft.com/office/powerpoint/2010/main" val="3269829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Can Pesticide Users Protect Water?</a:t>
            </a:r>
            <a:r>
              <a:rPr lang="en-US" baseline="0" dirty="0" smtClean="0"/>
              <a:t> </a:t>
            </a:r>
          </a:p>
          <a:p>
            <a:endParaRPr lang="en-US" baseline="0" dirty="0" smtClean="0"/>
          </a:p>
          <a:p>
            <a:pPr defTabSz="956097">
              <a:defRPr/>
            </a:pPr>
            <a:r>
              <a:rPr lang="en-US" baseline="0" dirty="0" smtClean="0"/>
              <a:t>This module is designed to teach pesticide applicators </a:t>
            </a:r>
            <a:r>
              <a:rPr lang="en-US" i="0" baseline="0" dirty="0" smtClean="0"/>
              <a:t>about the ways in which</a:t>
            </a:r>
            <a:r>
              <a:rPr lang="en-US" baseline="0" dirty="0" smtClean="0"/>
              <a:t> pesticides can move into water after they are applied, about the soil and pesticide properties that influence the movement of pesticides, and how </a:t>
            </a:r>
            <a:r>
              <a:rPr lang="en-US" i="0" baseline="0" dirty="0" smtClean="0"/>
              <a:t>pesticide applicators </a:t>
            </a:r>
            <a:r>
              <a:rPr lang="en-US" baseline="0" dirty="0" smtClean="0"/>
              <a:t>can use best management practices to protect water resources.  The slide set was funded by the USDA NIFA through the Western Integrated Pest Management Center.  We would appreciate input from you on your use of these slides.  Please send input to Carla Thomas, Associate Director, Western IPM Centercthomas@ucdavis.edu or wripmc.org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2</a:t>
            </a:fld>
            <a:endParaRPr lang="en-US" dirty="0"/>
          </a:p>
        </p:txBody>
      </p:sp>
    </p:spTree>
    <p:extLst>
      <p:ext uri="{BB962C8B-B14F-4D97-AF65-F5344CB8AC3E}">
        <p14:creationId xmlns:p14="http://schemas.microsoft.com/office/powerpoint/2010/main" val="5885198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87170">
              <a:defRPr/>
            </a:pPr>
            <a:r>
              <a:rPr lang="en-US" i="0" dirty="0" smtClean="0"/>
              <a:t>Soil texture and soil structure are</a:t>
            </a:r>
            <a:r>
              <a:rPr lang="en-US" i="0" baseline="0" dirty="0" smtClean="0"/>
              <a:t> important physical properties that determine the arrangement of soil particles and amount and type of soil pore space (spaces occupied by air and water). Soil texture is the amount of sand, silt, and clay in a soil. Structure is the grouping of soil particles into larger aggregates or clods. Soil texture and structure determine a soil’s water-holding capacity and the extent and speed with which water enters the soil (infiltrates) and moves through the soil (percolates). </a:t>
            </a:r>
          </a:p>
          <a:p>
            <a:pPr defTabSz="987170">
              <a:defRPr/>
            </a:pPr>
            <a:endParaRPr lang="en-US" sz="1300" dirty="0"/>
          </a:p>
          <a:p>
            <a:pPr defTabSz="987170">
              <a:defRPr/>
            </a:pPr>
            <a:r>
              <a:rPr lang="en-US" sz="1300" dirty="0"/>
              <a:t>Coarse-textured soils, with high sand content, have large pore spaces and low water-holding capacity, increasing water movement. Fine-textured soils, like clay, have very small pore spaces and bind water tightly to clay particles, reducing the potential for leaching. Silty soils are intermediate to sand and clay, with medium-sized pore spaces. Coarse soils tend to have a higher potential for deep percolation and leaching of pesticides.</a:t>
            </a:r>
            <a:endParaRPr lang="en-US" i="0"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i="0" dirty="0" smtClean="0">
                <a:latin typeface="Arial" charset="0"/>
              </a:rPr>
              <a:t>Adsorption is important to the fate of pesticides. Adsorption, that is A-D-sorption, is the physical binding of the</a:t>
            </a:r>
            <a:r>
              <a:rPr lang="en-US" i="0" baseline="0" dirty="0" smtClean="0">
                <a:latin typeface="Arial" charset="0"/>
              </a:rPr>
              <a:t> </a:t>
            </a:r>
            <a:r>
              <a:rPr lang="en-US" i="0" dirty="0" smtClean="0">
                <a:latin typeface="Arial" charset="0"/>
              </a:rPr>
              <a:t>chemical to the outside of soil particles and organic matter. “Ad” means to “add onto.” </a:t>
            </a:r>
            <a:r>
              <a:rPr lang="en-US" dirty="0" smtClean="0">
                <a:latin typeface="+mn-lt"/>
              </a:rPr>
              <a:t>Pesticides that are oil-soluble or oil-loving tend to adsorb or bind to soil particles. </a:t>
            </a:r>
            <a:r>
              <a:rPr lang="en-US" i="0" dirty="0" smtClean="0">
                <a:latin typeface="Arial" charset="0"/>
              </a:rPr>
              <a:t>Soil type is a key factor affecting how much chemical is held by the soil particles. Clay and organic soils have many, many binding sites and adsorb a lot of pesticide. When pesticide is adsorbed or bound to the soil, it doesn’t move freely with the soil water. Thus</a:t>
            </a:r>
            <a:r>
              <a:rPr lang="en-US" i="0" baseline="0" dirty="0" smtClean="0">
                <a:latin typeface="Arial" charset="0"/>
              </a:rPr>
              <a:t> </a:t>
            </a:r>
            <a:r>
              <a:rPr lang="en-US" i="0" dirty="0" smtClean="0">
                <a:latin typeface="Arial" charset="0"/>
              </a:rPr>
              <a:t>pesticides in the soil solution are greatly reduced. </a:t>
            </a:r>
          </a:p>
          <a:p>
            <a:endParaRPr lang="en-US" i="0" dirty="0" smtClean="0"/>
          </a:p>
          <a:p>
            <a:pPr defTabSz="987170">
              <a:defRPr/>
            </a:pPr>
            <a:r>
              <a:rPr lang="en-US" i="0" baseline="0" dirty="0" smtClean="0"/>
              <a:t>Soil organic matter influences soil structure and water-holding capacity, provides a source of energy for microorganisms, and can retain nutrients and adsorb other chemical constituents. All of these characteristics impact pesticide movement and persistence. </a:t>
            </a:r>
          </a:p>
          <a:p>
            <a:pPr defTabSz="987170">
              <a:defRPr/>
            </a:pPr>
            <a:endParaRPr lang="en-US" i="0" baseline="0" dirty="0" smtClean="0"/>
          </a:p>
          <a:p>
            <a:pPr defTabSz="987170">
              <a:defRPr/>
            </a:pPr>
            <a:r>
              <a:rPr lang="en-US" i="0" baseline="0" dirty="0" smtClean="0"/>
              <a:t>Soil pH typically ranges from 5 to 9. </a:t>
            </a:r>
            <a:r>
              <a:rPr lang="en-US" i="0" dirty="0" smtClean="0"/>
              <a:t>Most pesticides are labeled for specific soil conditions. If soils have a pH outside the label’s allowed range, pesticides may become ineffective, may be changed to an undesirable form, or may not degrade as expected. Soil pH also influences microbial activity, which can also impact pesticides.</a:t>
            </a:r>
          </a:p>
        </p:txBody>
      </p:sp>
      <p:sp>
        <p:nvSpPr>
          <p:cNvPr id="4" name="Slide Number Placeholder 3"/>
          <p:cNvSpPr>
            <a:spLocks noGrp="1"/>
          </p:cNvSpPr>
          <p:nvPr>
            <p:ph type="sldNum" sz="quarter" idx="10"/>
          </p:nvPr>
        </p:nvSpPr>
        <p:spPr/>
        <p:txBody>
          <a:bodyPr/>
          <a:lstStyle/>
          <a:p>
            <a:fld id="{A3340DB9-DF1F-427A-AC7C-B2A672C36444}" type="slidenum">
              <a:rPr lang="en-US" smtClean="0"/>
              <a:pPr/>
              <a:t>21</a:t>
            </a:fld>
            <a:endParaRPr lang="en-US" dirty="0"/>
          </a:p>
        </p:txBody>
      </p:sp>
    </p:spTree>
    <p:extLst>
      <p:ext uri="{BB962C8B-B14F-4D97-AF65-F5344CB8AC3E}">
        <p14:creationId xmlns:p14="http://schemas.microsoft.com/office/powerpoint/2010/main" val="34756451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300" dirty="0"/>
              <a:t>A soil is made up of individual layers with different soil properties, called soil horizons. The upper soil horizon generally contains considerable amounts of organic matter. As mentioned in the previous slide, organic matter increases pesticide adsorption and thus helps reduce leaching. Some soils contain restrictive soil horizons (e.g., thick clay layers) which can significantly reduce leaching and groundwater contamination. Soil depth, or the amount of soil overlaying bedrock, can also determine the potential for leaching.</a:t>
            </a:r>
          </a:p>
          <a:p>
            <a:endParaRPr lang="en-US" sz="1300" dirty="0"/>
          </a:p>
          <a:p>
            <a:r>
              <a:rPr lang="en-US" sz="1300" dirty="0"/>
              <a:t>Soil temperature and soil moisture vary by depth, and these properties also influence the efficacy and persistence of pesticides. The deeper the water table, the less chance there is that it will be contaminated with pesticides that move through the soil. Remember, the water table can change seasonally.  </a:t>
            </a:r>
          </a:p>
          <a:p>
            <a:endParaRPr lang="en-US" i="1"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Pesticide active</a:t>
            </a:r>
            <a:r>
              <a:rPr lang="en-US" baseline="0" dirty="0" smtClean="0"/>
              <a:t> ingredients and formulations also have properties that you need to consider. When you purchase a pesticide, the active ingredient in the pesticide is the chemical that kills the pest. The formulation is the mixture of ingredients that comes in the container. It may contain water, stabilizers, and other ingredients to aid in application or safety.</a:t>
            </a:r>
          </a:p>
        </p:txBody>
      </p:sp>
      <p:sp>
        <p:nvSpPr>
          <p:cNvPr id="4" name="Slide Number Placeholder 3"/>
          <p:cNvSpPr>
            <a:spLocks noGrp="1"/>
          </p:cNvSpPr>
          <p:nvPr>
            <p:ph type="sldNum" sz="quarter" idx="10"/>
          </p:nvPr>
        </p:nvSpPr>
        <p:spPr/>
        <p:txBody>
          <a:bodyPr/>
          <a:lstStyle/>
          <a:p>
            <a:fld id="{C54AFF4F-DF06-48FC-B280-F1DBFB12682A}" type="slidenum">
              <a:rPr lang="en-US" smtClean="0"/>
              <a:pPr/>
              <a:t>23</a:t>
            </a:fld>
            <a:endParaRPr lang="en-US" dirty="0"/>
          </a:p>
        </p:txBody>
      </p:sp>
    </p:spTree>
    <p:extLst>
      <p:ext uri="{BB962C8B-B14F-4D97-AF65-F5344CB8AC3E}">
        <p14:creationId xmlns:p14="http://schemas.microsoft.com/office/powerpoint/2010/main" val="15992512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Understanding how readily a pesticide degrades</a:t>
            </a:r>
            <a:r>
              <a:rPr lang="en-US" baseline="0" dirty="0" smtClean="0"/>
              <a:t> and the mechanism of how it degrades is important. Generally, after a pesticide degrades it becomes inactive in the environment, having no impact on water quality. However, there are some degradation products of pesticides (e.g., atrazine) that may still be active and contaminate water resources. Microbial degradation is the process in which soil microorganisms feed on pesticides and break them down. Soil conditions that favor microorganism reproduction increase the degradation process. These soil conditions include warm soil temperatures, aeration, adequate soil moisture, fertility, favorable pH, and adsorption. Simple chemical reactions that occur in the soil can also lead to pesticide degradation. Pesticides break down in water (hydrolysis). In natural field settings, hydrolysis occurs most often in soils with higher pH (alkaline soils). The mixing of water and the pesticide can result in hydrolysis, which causes pesticides to break down. Sunlight can cause another type of pesticide breakdown called photodegradation.</a:t>
            </a:r>
          </a:p>
        </p:txBody>
      </p:sp>
      <p:sp>
        <p:nvSpPr>
          <p:cNvPr id="4" name="Slide Number Placeholder 3"/>
          <p:cNvSpPr>
            <a:spLocks noGrp="1"/>
          </p:cNvSpPr>
          <p:nvPr>
            <p:ph type="sldNum" sz="quarter" idx="10"/>
          </p:nvPr>
        </p:nvSpPr>
        <p:spPr/>
        <p:txBody>
          <a:bodyPr/>
          <a:lstStyle/>
          <a:p>
            <a:fld id="{C54AFF4F-DF06-48FC-B280-F1DBFB12682A}" type="slidenum">
              <a:rPr lang="en-US" smtClean="0"/>
              <a:pPr/>
              <a:t>24</a:t>
            </a:fld>
            <a:endParaRPr lang="en-US" dirty="0"/>
          </a:p>
        </p:txBody>
      </p:sp>
    </p:spTree>
    <p:extLst>
      <p:ext uri="{BB962C8B-B14F-4D97-AF65-F5344CB8AC3E}">
        <p14:creationId xmlns:p14="http://schemas.microsoft.com/office/powerpoint/2010/main" val="15992512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12B5DF-845E-4562-B733-BDC50F780683}" type="slidenum">
              <a:rPr lang="es-MX" smtClean="0"/>
              <a:pPr fontAlgn="base">
                <a:spcBef>
                  <a:spcPct val="0"/>
                </a:spcBef>
                <a:spcAft>
                  <a:spcPct val="0"/>
                </a:spcAft>
                <a:defRPr/>
              </a:pPr>
              <a:t>25</a:t>
            </a:fld>
            <a:endParaRPr lang="es-MX" dirty="0" smtClean="0"/>
          </a:p>
        </p:txBody>
      </p:sp>
      <p:sp>
        <p:nvSpPr>
          <p:cNvPr id="952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MX" dirty="0" smtClean="0"/>
              <a:t>Solubility is a pesticide’s ability to </a:t>
            </a:r>
            <a:r>
              <a:rPr lang="es-MX" dirty="0" err="1" smtClean="0"/>
              <a:t>dissolve</a:t>
            </a:r>
            <a:r>
              <a:rPr lang="es-MX" dirty="0" smtClean="0"/>
              <a:t> in water or some other liquid.</a:t>
            </a:r>
            <a:r>
              <a:rPr lang="es-MX" baseline="0" dirty="0" smtClean="0"/>
              <a:t> </a:t>
            </a:r>
            <a:r>
              <a:rPr lang="es-MX" dirty="0" smtClean="0"/>
              <a:t>Water-soluble pesticides are more likely to move with water in the form of</a:t>
            </a:r>
            <a:r>
              <a:rPr lang="es-MX" baseline="0" dirty="0" smtClean="0"/>
              <a:t> </a:t>
            </a:r>
            <a:r>
              <a:rPr lang="es-MX" dirty="0" smtClean="0"/>
              <a:t>runoff, or in the case of leaching, to move with water through the soil and into the groundwater. Once in the water, soluble pesticides</a:t>
            </a:r>
            <a:r>
              <a:rPr lang="es-MX" baseline="0" dirty="0" smtClean="0"/>
              <a:t> </a:t>
            </a:r>
            <a:r>
              <a:rPr lang="es-MX" dirty="0" smtClean="0"/>
              <a:t>move and spread out quickly.</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C98D6A4A-D404-4912-A945-D0BE746BA98F}" type="slidenum">
              <a:rPr lang="en-US" smtClean="0">
                <a:latin typeface="Arial" charset="0"/>
              </a:rPr>
              <a:pPr/>
              <a:t>26</a:t>
            </a:fld>
            <a:endParaRPr lang="en-US" dirty="0" smtClean="0">
              <a:latin typeface="Arial" charset="0"/>
            </a:endParaRPr>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a:ln/>
        </p:spPr>
        <p:txBody>
          <a:bodyPr/>
          <a:lstStyle/>
          <a:p>
            <a:pPr eaLnBrk="1" hangingPunct="1"/>
            <a:r>
              <a:rPr lang="en-US" dirty="0" smtClean="0">
                <a:latin typeface="Arial" charset="0"/>
              </a:rPr>
              <a:t>Persistence is another important pesticide characteristic to consider</a:t>
            </a:r>
            <a:r>
              <a:rPr lang="en-US" baseline="0" dirty="0" smtClean="0">
                <a:latin typeface="Arial" charset="0"/>
              </a:rPr>
              <a:t> </a:t>
            </a:r>
            <a:r>
              <a:rPr lang="en-US" dirty="0" smtClean="0">
                <a:latin typeface="Arial" charset="0"/>
              </a:rPr>
              <a:t>when assessing impacts on the environment. Persistence is the measure of how long a pesticide remains active before it breaks down, or degrades. Persistent pesticides don’t break down for some time, which makes them more prone to move off site through dust, runoff, or leaching. Persistent</a:t>
            </a:r>
            <a:r>
              <a:rPr lang="en-US" baseline="0" dirty="0" smtClean="0">
                <a:latin typeface="Arial" charset="0"/>
              </a:rPr>
              <a:t> pesticides have a greater potential to </a:t>
            </a:r>
            <a:r>
              <a:rPr lang="en-US" dirty="0" smtClean="0">
                <a:latin typeface="Arial" charset="0"/>
              </a:rPr>
              <a:t>harm sensitive plants or animals. </a:t>
            </a:r>
            <a:r>
              <a:rPr lang="en-US" i="0" dirty="0" smtClean="0">
                <a:latin typeface="Arial" charset="0"/>
              </a:rPr>
              <a:t>Factors that affect persistence of a pesticide</a:t>
            </a:r>
            <a:r>
              <a:rPr lang="en-US" i="0" baseline="0" dirty="0" smtClean="0">
                <a:latin typeface="Arial" charset="0"/>
              </a:rPr>
              <a:t> include its volatility, solubility, and formulation, as well as soil moisture, soil and air temperature, and air movement. </a:t>
            </a:r>
          </a:p>
          <a:p>
            <a:pPr eaLnBrk="1" hangingPunct="1"/>
            <a:endParaRPr lang="en-US" dirty="0" smtClean="0">
              <a:latin typeface="+mn-lt"/>
            </a:endParaRPr>
          </a:p>
          <a:p>
            <a:pPr eaLnBrk="1" hangingPunct="1"/>
            <a:r>
              <a:rPr lang="en-US" dirty="0" smtClean="0">
                <a:latin typeface="+mn-lt"/>
              </a:rPr>
              <a:t>Because persistent pesticides don’t degrade for longer periods of time -- often months to years -- they are more prone to move off site through blowing soil and/or runoff and leaching. This</a:t>
            </a:r>
            <a:r>
              <a:rPr lang="en-US" baseline="0" dirty="0" smtClean="0">
                <a:latin typeface="+mn-lt"/>
              </a:rPr>
              <a:t> graph shows the number of days it takes for different compounds to break down. T(1/2) refers to the half-life of a compound, in other words, how long it take the compound to break down to half its original amount. </a:t>
            </a:r>
            <a:r>
              <a:rPr lang="en-US" baseline="0" dirty="0" smtClean="0">
                <a:latin typeface="Arial" charset="0"/>
              </a:rPr>
              <a:t>The curves on this graph show half lives of 5, 10, 25, and 50 days. In Oklahoma soils</a:t>
            </a:r>
            <a:r>
              <a:rPr lang="en-US" baseline="0" dirty="0" smtClean="0">
                <a:latin typeface="+mn-lt"/>
              </a:rPr>
              <a:t>, 2,4-D has a half-life of 5 days and dicamba is much more persistent with a half-life of 25 days. </a:t>
            </a:r>
            <a:endParaRPr lang="en-US" i="0" dirty="0" smtClean="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Volatilization</a:t>
            </a:r>
            <a:r>
              <a:rPr lang="en-US" baseline="0" dirty="0" smtClean="0"/>
              <a:t> o</a:t>
            </a:r>
            <a:r>
              <a:rPr lang="en-US" dirty="0" smtClean="0"/>
              <a:t>ccurs when a pesticide changes from a solid or liquid to a gas or vapor. Once airborne, volatile</a:t>
            </a:r>
            <a:r>
              <a:rPr lang="en-US" baseline="0" dirty="0" smtClean="0"/>
              <a:t> pesticides can move long distances off site and into surface water. As stated earlier, air t</a:t>
            </a:r>
            <a:r>
              <a:rPr lang="en-US" dirty="0" smtClean="0">
                <a:latin typeface="Arial" charset="0"/>
              </a:rPr>
              <a:t>emperature, humidity, and wind all influence volatility. Once a pesticide has become</a:t>
            </a:r>
            <a:r>
              <a:rPr lang="en-US" baseline="0" dirty="0" smtClean="0">
                <a:latin typeface="Arial" charset="0"/>
              </a:rPr>
              <a:t> a </a:t>
            </a:r>
            <a:r>
              <a:rPr lang="en-US" dirty="0" smtClean="0">
                <a:latin typeface="Arial" charset="0"/>
              </a:rPr>
              <a:t>vapor, it can move off site with the air flow. </a:t>
            </a:r>
            <a:r>
              <a:rPr lang="en-US" strike="noStrike" dirty="0" smtClean="0">
                <a:latin typeface="Arial" charset="0"/>
              </a:rPr>
              <a:t>A rise</a:t>
            </a:r>
            <a:r>
              <a:rPr lang="en-US" strike="noStrike" baseline="0" dirty="0" smtClean="0">
                <a:latin typeface="Arial" charset="0"/>
              </a:rPr>
              <a:t> in </a:t>
            </a:r>
            <a:r>
              <a:rPr lang="en-US" strike="noStrike" dirty="0" smtClean="0">
                <a:latin typeface="Arial" charset="0"/>
              </a:rPr>
              <a:t>temperature, an increase</a:t>
            </a:r>
            <a:r>
              <a:rPr lang="en-US" strike="noStrike" baseline="0" dirty="0" smtClean="0">
                <a:latin typeface="Arial" charset="0"/>
              </a:rPr>
              <a:t> in </a:t>
            </a:r>
            <a:r>
              <a:rPr lang="en-US" strike="noStrike" dirty="0" smtClean="0">
                <a:latin typeface="Arial" charset="0"/>
              </a:rPr>
              <a:t>wind speed, or a reduction in humidity </a:t>
            </a:r>
            <a:r>
              <a:rPr lang="en-US" strike="noStrike" baseline="0" dirty="0" smtClean="0">
                <a:latin typeface="Arial" charset="0"/>
              </a:rPr>
              <a:t>all i</a:t>
            </a:r>
            <a:r>
              <a:rPr lang="en-US" strike="noStrike" dirty="0" smtClean="0">
                <a:latin typeface="Arial" charset="0"/>
              </a:rPr>
              <a:t>ncrease the potential for volatility.</a:t>
            </a:r>
            <a:endParaRPr lang="en-US" dirty="0"/>
          </a:p>
        </p:txBody>
      </p:sp>
      <p:sp>
        <p:nvSpPr>
          <p:cNvPr id="4" name="Slide Number Placeholder 3"/>
          <p:cNvSpPr>
            <a:spLocks noGrp="1"/>
          </p:cNvSpPr>
          <p:nvPr>
            <p:ph type="sldNum" sz="quarter" idx="10"/>
          </p:nvPr>
        </p:nvSpPr>
        <p:spPr/>
        <p:txBody>
          <a:bodyPr/>
          <a:lstStyle/>
          <a:p>
            <a:fld id="{C54AFF4F-DF06-48FC-B280-F1DBFB12682A}" type="slidenum">
              <a:rPr lang="en-US" smtClean="0"/>
              <a:pPr/>
              <a:t>27</a:t>
            </a:fld>
            <a:endParaRPr lang="en-US" dirty="0"/>
          </a:p>
        </p:txBody>
      </p:sp>
    </p:spTree>
    <p:extLst>
      <p:ext uri="{BB962C8B-B14F-4D97-AF65-F5344CB8AC3E}">
        <p14:creationId xmlns:p14="http://schemas.microsoft.com/office/powerpoint/2010/main" val="34759125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56097">
              <a:defRPr/>
            </a:pPr>
            <a:r>
              <a:rPr lang="en-US" dirty="0" smtClean="0"/>
              <a:t>There are many things that you </a:t>
            </a:r>
            <a:r>
              <a:rPr lang="en-US" baseline="0" dirty="0" smtClean="0"/>
              <a:t>can do to prevent pesticides from entering water.  Recommended Best Management Practices (BMPs) have been developed to protect ground- and surface water from pesticide contamination. Many of the steps used to protect water quality are common sense practices and as such have been covered before in other pesticide training sessions. However, because these practices are so important we are going to address them again here. </a:t>
            </a:r>
          </a:p>
          <a:p>
            <a:pPr defTabSz="956097">
              <a:defRPr/>
            </a:pPr>
            <a:endParaRPr lang="en-US" baseline="0" dirty="0" smtClean="0"/>
          </a:p>
          <a:p>
            <a:r>
              <a:rPr lang="en-US" sz="1900" dirty="0">
                <a:solidFill>
                  <a:schemeClr val="bg1"/>
                </a:solidFill>
              </a:rPr>
              <a:t>Best Management Practices (BMPs) to protect water quality include:</a:t>
            </a:r>
          </a:p>
          <a:p>
            <a:pPr marL="298780" indent="-298780">
              <a:buFont typeface="Arial" pitchFamily="34" charset="0"/>
              <a:buChar char="•"/>
            </a:pPr>
            <a:r>
              <a:rPr lang="en-US" dirty="0" smtClean="0">
                <a:solidFill>
                  <a:schemeClr val="bg1"/>
                </a:solidFill>
              </a:rPr>
              <a:t>Integrated Pest Management (IPM) Strategies</a:t>
            </a:r>
          </a:p>
          <a:p>
            <a:pPr marL="298780" indent="-298780">
              <a:buFont typeface="Arial" pitchFamily="34" charset="0"/>
              <a:buChar char="•"/>
            </a:pPr>
            <a:r>
              <a:rPr lang="en-US" dirty="0" smtClean="0">
                <a:solidFill>
                  <a:schemeClr val="bg1"/>
                </a:solidFill>
              </a:rPr>
              <a:t>Irrigation Water Management</a:t>
            </a:r>
          </a:p>
          <a:p>
            <a:pPr marL="298780" indent="-298780">
              <a:buFont typeface="Arial" pitchFamily="34" charset="0"/>
              <a:buChar char="•"/>
            </a:pPr>
            <a:r>
              <a:rPr lang="en-US" dirty="0" smtClean="0">
                <a:solidFill>
                  <a:schemeClr val="bg1"/>
                </a:solidFill>
              </a:rPr>
              <a:t>Proper Pesticide Application Methods</a:t>
            </a:r>
          </a:p>
          <a:p>
            <a:pPr marL="298780" indent="-298780">
              <a:buFont typeface="Arial" pitchFamily="34" charset="0"/>
              <a:buChar char="•"/>
            </a:pPr>
            <a:r>
              <a:rPr lang="en-US" dirty="0" smtClean="0">
                <a:solidFill>
                  <a:schemeClr val="bg1"/>
                </a:solidFill>
              </a:rPr>
              <a:t>Pesticide Application Equipment Calibration/Maintenance</a:t>
            </a:r>
          </a:p>
          <a:p>
            <a:pPr marL="298780" indent="-298780">
              <a:buFont typeface="Arial" pitchFamily="34" charset="0"/>
              <a:buChar char="•"/>
            </a:pPr>
            <a:r>
              <a:rPr lang="en-US" dirty="0" smtClean="0">
                <a:solidFill>
                  <a:schemeClr val="bg1"/>
                </a:solidFill>
              </a:rPr>
              <a:t>Drift Prevention</a:t>
            </a:r>
          </a:p>
          <a:p>
            <a:pPr marL="298780" indent="-298780">
              <a:buFont typeface="Arial" pitchFamily="34" charset="0"/>
              <a:buChar char="•"/>
            </a:pPr>
            <a:r>
              <a:rPr lang="en-US" dirty="0" smtClean="0">
                <a:solidFill>
                  <a:schemeClr val="bg1"/>
                </a:solidFill>
              </a:rPr>
              <a:t>Proper Pesticide Mixing/Loading/Storage/Disposal</a:t>
            </a:r>
          </a:p>
          <a:p>
            <a:pPr marL="298780" indent="-298780">
              <a:buFont typeface="Arial" pitchFamily="34" charset="0"/>
              <a:buChar char="•"/>
            </a:pPr>
            <a:r>
              <a:rPr lang="en-US" dirty="0" smtClean="0">
                <a:solidFill>
                  <a:schemeClr val="bg1"/>
                </a:solidFill>
              </a:rPr>
              <a:t>Runoff and Erosion Control</a:t>
            </a:r>
          </a:p>
          <a:p>
            <a:pPr marL="298780" indent="-298780">
              <a:buFont typeface="Arial" pitchFamily="34" charset="0"/>
              <a:buChar char="•"/>
            </a:pPr>
            <a:r>
              <a:rPr lang="en-US" dirty="0" smtClean="0">
                <a:solidFill>
                  <a:schemeClr val="bg1"/>
                </a:solidFill>
              </a:rPr>
              <a:t>Weather Monitoring</a:t>
            </a:r>
          </a:p>
          <a:p>
            <a:pPr marL="298780" indent="-298780">
              <a:buFont typeface="Arial" pitchFamily="34" charset="0"/>
              <a:buChar char="•"/>
            </a:pPr>
            <a:r>
              <a:rPr lang="en-US" dirty="0" smtClean="0">
                <a:solidFill>
                  <a:schemeClr val="bg1"/>
                </a:solidFill>
              </a:rPr>
              <a:t>Education</a:t>
            </a:r>
          </a:p>
        </p:txBody>
      </p:sp>
      <p:sp>
        <p:nvSpPr>
          <p:cNvPr id="4" name="Slide Number Placeholder 3"/>
          <p:cNvSpPr>
            <a:spLocks noGrp="1"/>
          </p:cNvSpPr>
          <p:nvPr>
            <p:ph type="sldNum" sz="quarter" idx="10"/>
          </p:nvPr>
        </p:nvSpPr>
        <p:spPr/>
        <p:txBody>
          <a:bodyPr/>
          <a:lstStyle/>
          <a:p>
            <a:fld id="{817E805B-086B-46B5-AD48-B8E416EE7602}"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87170">
              <a:defRPr/>
            </a:pPr>
            <a:r>
              <a:rPr lang="en-US" i="0" u="none" dirty="0" smtClean="0"/>
              <a:t>Integrated</a:t>
            </a:r>
            <a:r>
              <a:rPr lang="en-US" i="0" u="none" baseline="0" dirty="0" smtClean="0"/>
              <a:t> pest management (IPM) is the use of a variety of practices, such as mechanical, cultural, biological, and chemical, to control pests. </a:t>
            </a:r>
            <a:r>
              <a:rPr lang="en-US" i="0" u="none" dirty="0" smtClean="0"/>
              <a:t>The</a:t>
            </a:r>
            <a:r>
              <a:rPr lang="en-US" i="0" u="none" baseline="0" dirty="0" smtClean="0"/>
              <a:t> use of IPM to manage pests will help you reduce the pesticide load in soils and water resources. IPM also preserves beneficial organisms present in the field and can save the applicator money by avoiding unnecessary pesticide applications.</a:t>
            </a:r>
          </a:p>
          <a:p>
            <a:pPr defTabSz="987170">
              <a:defRPr/>
            </a:pPr>
            <a:r>
              <a:rPr lang="en-US" i="0" u="none" baseline="0" dirty="0" smtClean="0"/>
              <a:t> </a:t>
            </a:r>
          </a:p>
          <a:p>
            <a:pPr defTabSz="987170">
              <a:defRPr/>
            </a:pPr>
            <a:r>
              <a:rPr lang="en-US" i="0" baseline="0" dirty="0" smtClean="0"/>
              <a:t>Pest management planning is a cornerstone of IPM. Before the growing season begins, producers can research and plan a variety of pest management options and make site-specific decisions. Advance planning also allows producers more time to review pesticide options and select less environmentally hazardous pesticides for use. Always maintain records of all pest avoidance, prevention, suppression, and monitoring activities. Then, during the off season, assess the previous years’ practices and make changes for future pest management. Always maintain the pesticide application records required by your state. Records help you keep track of what pesticides you have recently applied, along with their mode of action, which helps with resistance management. </a:t>
            </a:r>
            <a:endParaRPr lang="en-US" i="0" dirty="0" smtClean="0"/>
          </a:p>
          <a:p>
            <a:endParaRPr lang="en-US" i="1"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29</a:t>
            </a:fld>
            <a:endParaRPr lang="en-US" dirty="0"/>
          </a:p>
        </p:txBody>
      </p:sp>
    </p:spTree>
    <p:extLst>
      <p:ext uri="{BB962C8B-B14F-4D97-AF65-F5344CB8AC3E}">
        <p14:creationId xmlns:p14="http://schemas.microsoft.com/office/powerpoint/2010/main" val="5054162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300" dirty="0"/>
              <a:t>The National Water Quality Assessment conducted in 2006 found that 97% of streams in agricultural watersheds had pesticide detections; 10% exceeded a human health benchmark, and 57% exceeded an aquatic life benchmark. Sixty-one percent of shallow ground water had detections – shallow ground water is the source of domestic water in many western areas. </a:t>
            </a:r>
            <a:r>
              <a:rPr lang="en-US" sz="1300" dirty="0">
                <a:solidFill>
                  <a:srgbClr val="0070C0"/>
                </a:solidFill>
              </a:rPr>
              <a:t>[PRESENTER NOTE: EACH PRESENTER MAY WANT TO ADD LOCAL WATER QUALITY INFORMATION HERE.]</a:t>
            </a:r>
          </a:p>
          <a:p>
            <a:endParaRPr lang="en-US" u="sng" dirty="0" smtClean="0"/>
          </a:p>
        </p:txBody>
      </p:sp>
      <p:sp>
        <p:nvSpPr>
          <p:cNvPr id="4" name="Slide Number Placeholder 3"/>
          <p:cNvSpPr>
            <a:spLocks noGrp="1"/>
          </p:cNvSpPr>
          <p:nvPr>
            <p:ph type="sldNum" sz="quarter" idx="10"/>
          </p:nvPr>
        </p:nvSpPr>
        <p:spPr/>
        <p:txBody>
          <a:bodyPr/>
          <a:lstStyle/>
          <a:p>
            <a:fld id="{B315A48B-5527-4C83-AF6C-39F90B0AD629}" type="slidenum">
              <a:rPr lang="en-US" smtClean="0"/>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smtClean="0"/>
              <a:t>Prior</a:t>
            </a:r>
            <a:r>
              <a:rPr lang="en-US" i="0" baseline="0" dirty="0" smtClean="0"/>
              <a:t> to treating fields, properly identify pests and ascertain their population levels. Only treat when populations exceed economic threshold levels. Scout fields weekly to properly identify pests and determine their numbers. Pesticides should only be applied when pest numbers are high enough to justify the cost of the pesticide application. Monitoring pest levels will help you apply pesticides in the most timely and effective manner. Beneficial insects should also be monitored. You may be able to rely on them to help control pest populations.</a:t>
            </a:r>
          </a:p>
        </p:txBody>
      </p:sp>
      <p:sp>
        <p:nvSpPr>
          <p:cNvPr id="4" name="Slide Number Placeholder 3"/>
          <p:cNvSpPr>
            <a:spLocks noGrp="1"/>
          </p:cNvSpPr>
          <p:nvPr>
            <p:ph type="sldNum" sz="quarter" idx="10"/>
          </p:nvPr>
        </p:nvSpPr>
        <p:spPr/>
        <p:txBody>
          <a:bodyPr/>
          <a:lstStyle/>
          <a:p>
            <a:fld id="{A3340DB9-DF1F-427A-AC7C-B2A672C36444}" type="slidenum">
              <a:rPr lang="en-US" smtClean="0"/>
              <a:pPr/>
              <a:t>30</a:t>
            </a:fld>
            <a:endParaRPr lang="en-US" dirty="0"/>
          </a:p>
        </p:txBody>
      </p:sp>
    </p:spTree>
    <p:extLst>
      <p:ext uri="{BB962C8B-B14F-4D97-AF65-F5344CB8AC3E}">
        <p14:creationId xmlns:p14="http://schemas.microsoft.com/office/powerpoint/2010/main" val="16456450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56097">
              <a:defRPr/>
            </a:pPr>
            <a:r>
              <a:rPr lang="en-US" sz="1300" dirty="0"/>
              <a:t>IPM includes the use of biological, cultural, and mechanical practices to manage pests. </a:t>
            </a:r>
            <a:r>
              <a:rPr lang="en-US" i="0" dirty="0" smtClean="0"/>
              <a:t>Biological pest management</a:t>
            </a:r>
            <a:r>
              <a:rPr lang="en-US" i="0" baseline="0" dirty="0" smtClean="0"/>
              <a:t> is the use of biological agents to control pests. Cultural pest management is the use of cultural practices (i.e., planting certified seed, changing planting dates to avoid pests, rotating crops, using cover crops) to reduce pest pressure. Mechanical control includes practices such as mowing weeds, cultivating weeds, and flaming fields to burn off weeds, insects, and disease pathogens. Utilizing these suppression practices may help to reduce the use of and reliance on pesticides. </a:t>
            </a:r>
            <a:r>
              <a:rPr lang="en-US" i="0" u="none" baseline="0" dirty="0" smtClean="0"/>
              <a:t>In this photo, the goats are providing biological weed control.</a:t>
            </a:r>
            <a:endParaRPr lang="en-US" i="0" u="none"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smtClean="0"/>
              <a:t>Only use pesticides when necessary. </a:t>
            </a:r>
            <a:r>
              <a:rPr lang="en-US" i="0" baseline="0" dirty="0" smtClean="0"/>
              <a:t>To reduce the overall pesticide load, c</a:t>
            </a:r>
            <a:r>
              <a:rPr lang="en-US" i="0" dirty="0" smtClean="0"/>
              <a:t>onsider</a:t>
            </a:r>
            <a:r>
              <a:rPr lang="en-US" i="0" baseline="0" dirty="0" smtClean="0"/>
              <a:t> using banding or spot treatments in place of broadcast applications or using reduced risk pesticides. </a:t>
            </a:r>
          </a:p>
          <a:p>
            <a:endParaRPr lang="en-US" i="0" baseline="0" dirty="0" smtClean="0"/>
          </a:p>
          <a:p>
            <a:r>
              <a:rPr lang="en-US" i="0" baseline="0" dirty="0" smtClean="0"/>
              <a:t>Some pesticides are categorized as “reduced risk” due to their low environmental risk -- but not always. Be sure you understand the pesticide properties and restrictions for your use. Pesticides categorized as reduced risk must meet certain criteria determined by EPA. Low environmental risk (e.g., low impact to water quality) may be one criterion to determine reduced risk status. Other criteria may be low human/mammalian toxicity, low toxicity to honey bees, low toxicity to beneficial insects and fish, etc. Use of risk assessment models/tools is also useful in considering a pesticide’s environmental risk. Research and understand a pesticide’s risk BEFORE selecting it for a job.</a:t>
            </a:r>
          </a:p>
        </p:txBody>
      </p:sp>
      <p:sp>
        <p:nvSpPr>
          <p:cNvPr id="4" name="Slide Number Placeholder 3"/>
          <p:cNvSpPr>
            <a:spLocks noGrp="1"/>
          </p:cNvSpPr>
          <p:nvPr>
            <p:ph type="sldNum" sz="quarter" idx="10"/>
          </p:nvPr>
        </p:nvSpPr>
        <p:spPr/>
        <p:txBody>
          <a:bodyPr/>
          <a:lstStyle/>
          <a:p>
            <a:fld id="{A3340DB9-DF1F-427A-AC7C-B2A672C36444}" type="slidenum">
              <a:rPr lang="en-US" smtClean="0"/>
              <a:pPr/>
              <a:t>32</a:t>
            </a:fld>
            <a:endParaRPr lang="en-US" dirty="0"/>
          </a:p>
        </p:txBody>
      </p:sp>
    </p:spTree>
    <p:extLst>
      <p:ext uri="{BB962C8B-B14F-4D97-AF65-F5344CB8AC3E}">
        <p14:creationId xmlns:p14="http://schemas.microsoft.com/office/powerpoint/2010/main" val="35563287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56097">
              <a:defRPr/>
            </a:pPr>
            <a:r>
              <a:rPr lang="en-US" baseline="0" dirty="0" smtClean="0"/>
              <a:t>The most common risk assessment tool is Windows Pesticide Screening Tool, known as Win-PST (</a:t>
            </a:r>
            <a:r>
              <a:rPr lang="en-US" sz="1300" u="sng" dirty="0">
                <a:hlinkClick r:id="rId3"/>
              </a:rPr>
              <a:t>http://go.usa.gov/Kok</a:t>
            </a:r>
            <a:r>
              <a:rPr lang="en-US" baseline="0" dirty="0" smtClean="0"/>
              <a:t>). </a:t>
            </a:r>
            <a:r>
              <a:rPr lang="en-US" sz="1300" dirty="0"/>
              <a:t>Win-PST is a basic screening tool that uses both soil and pesticide properties to evaluate the potential for off-site transport when pesticides are applied according to label requirements. Win-PST determines the likely mode(s) of off-site transport (e.g., via leaching, as soluble product in runoff, or adhered to soil particles with erosion) under different management scenarios. Win-PST uses the potential for off-site transport in conjunction with pesticide toxicity to provide hazard ratings for humans and aquatics.</a:t>
            </a:r>
          </a:p>
          <a:p>
            <a:pPr defTabSz="956097">
              <a:defRPr/>
            </a:pPr>
            <a:endParaRPr lang="en-US" sz="1300" dirty="0"/>
          </a:p>
          <a:p>
            <a:pPr defTabSz="956097">
              <a:defRPr/>
            </a:pPr>
            <a:r>
              <a:rPr lang="en-US" dirty="0" smtClean="0"/>
              <a:t>Using risk</a:t>
            </a:r>
            <a:r>
              <a:rPr lang="en-US" baseline="0" dirty="0" smtClean="0"/>
              <a:t> assessment tools such as the Win-PST helps you evaluate the r</a:t>
            </a:r>
            <a:r>
              <a:rPr lang="en-US" dirty="0" smtClean="0"/>
              <a:t>isk that pesticides will move with water and eroded soil or organic matter and affect non-target organisms. The</a:t>
            </a:r>
            <a:r>
              <a:rPr lang="en-US" baseline="0" dirty="0" smtClean="0"/>
              <a:t> tool </a:t>
            </a:r>
            <a:r>
              <a:rPr lang="en-US" dirty="0" smtClean="0"/>
              <a:t>helps pesticide users consider the long-term hazard to humans and fish from leaching and runoff when they make pest management decisions that involve pesticides. </a:t>
            </a:r>
          </a:p>
        </p:txBody>
      </p:sp>
      <p:sp>
        <p:nvSpPr>
          <p:cNvPr id="4" name="Slide Number Placeholder 3"/>
          <p:cNvSpPr>
            <a:spLocks noGrp="1"/>
          </p:cNvSpPr>
          <p:nvPr>
            <p:ph type="sldNum" sz="quarter" idx="10"/>
          </p:nvPr>
        </p:nvSpPr>
        <p:spPr/>
        <p:txBody>
          <a:bodyPr/>
          <a:lstStyle/>
          <a:p>
            <a:fld id="{817E805B-086B-46B5-AD48-B8E416EE7602}" type="slidenum">
              <a:rPr lang="en-US" smtClean="0"/>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baseline="0" dirty="0" smtClean="0"/>
              <a:t>Proper timing and selection of appropriate pesticides can reduce impacts to non-target organisms like beneficial insects, such as this lady beetle. </a:t>
            </a:r>
            <a:r>
              <a:rPr lang="en-US" i="0" dirty="0" smtClean="0"/>
              <a:t>To</a:t>
            </a:r>
            <a:r>
              <a:rPr lang="en-US" i="0" baseline="0" dirty="0" smtClean="0"/>
              <a:t> avoid impact to beneficial insects, time the pesticide application when they aren’t present. For example, to avoid bee kills, spray in the early morning or evening. You want to avoid killing the beneficials because, if you do, you will inherit their work. </a:t>
            </a:r>
          </a:p>
          <a:p>
            <a:endParaRPr lang="en-US" i="1" baseline="0" dirty="0" smtClean="0"/>
          </a:p>
          <a:p>
            <a:endParaRPr lang="en-US" i="1" u="sng" baseline="0" dirty="0" smtClean="0"/>
          </a:p>
        </p:txBody>
      </p:sp>
      <p:sp>
        <p:nvSpPr>
          <p:cNvPr id="4" name="Slide Number Placeholder 3"/>
          <p:cNvSpPr>
            <a:spLocks noGrp="1"/>
          </p:cNvSpPr>
          <p:nvPr>
            <p:ph type="sldNum" sz="quarter" idx="10"/>
          </p:nvPr>
        </p:nvSpPr>
        <p:spPr/>
        <p:txBody>
          <a:bodyPr/>
          <a:lstStyle/>
          <a:p>
            <a:fld id="{A3340DB9-DF1F-427A-AC7C-B2A672C36444}" type="slidenum">
              <a:rPr lang="en-US" smtClean="0"/>
              <a:pPr/>
              <a:t>34</a:t>
            </a:fld>
            <a:endParaRPr lang="en-US" dirty="0"/>
          </a:p>
        </p:txBody>
      </p:sp>
    </p:spTree>
    <p:extLst>
      <p:ext uri="{BB962C8B-B14F-4D97-AF65-F5344CB8AC3E}">
        <p14:creationId xmlns:p14="http://schemas.microsoft.com/office/powerpoint/2010/main" val="11738241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56097">
              <a:defRPr/>
            </a:pPr>
            <a:r>
              <a:rPr lang="en-US" i="0" dirty="0" smtClean="0"/>
              <a:t>Rotating pesticides from different chemical</a:t>
            </a:r>
            <a:r>
              <a:rPr lang="en-US" i="0" baseline="0" dirty="0" smtClean="0"/>
              <a:t> classes </a:t>
            </a:r>
            <a:r>
              <a:rPr lang="en-US" i="0" dirty="0" smtClean="0"/>
              <a:t>and modes of action is crucial to avoid pesticide resistance.</a:t>
            </a:r>
            <a:r>
              <a:rPr lang="en-US" i="0" baseline="0" dirty="0" smtClean="0"/>
              <a:t> Pesticide resistance results in the need to keep applying higher and higher rates to get good pest suppression. </a:t>
            </a:r>
            <a:r>
              <a:rPr lang="en-US" i="0" dirty="0" smtClean="0"/>
              <a:t>This picture</a:t>
            </a:r>
            <a:r>
              <a:rPr lang="en-US" i="0" baseline="0" dirty="0" smtClean="0"/>
              <a:t> shows kochia after an </a:t>
            </a:r>
            <a:r>
              <a:rPr lang="en-US" sz="1300" dirty="0"/>
              <a:t>acetolactate synthase (</a:t>
            </a:r>
            <a:r>
              <a:rPr lang="en-US" i="0" baseline="0" dirty="0" smtClean="0"/>
              <a:t>ALS) herbicide application. (click) This tolerant plant survives the treatment and will reproduce, resulting in more individuals that will survive the next ALS herbicide application. If you continue to apply herbicides in the ALS class, you will quickly produce a population of resistant kochia. When pests become resistant to pesticides, more pesticide is needed for </a:t>
            </a:r>
            <a:r>
              <a:rPr lang="en-US" i="0" u="none" baseline="0" dirty="0" smtClean="0"/>
              <a:t>the same level of control. Avoid resistance development in order to reduce pesticide use.  </a:t>
            </a:r>
            <a:endParaRPr lang="en-US" i="0" u="none"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smtClean="0"/>
              <a:t>Irrigation water</a:t>
            </a:r>
            <a:r>
              <a:rPr lang="en-US" i="0" baseline="0" dirty="0" smtClean="0"/>
              <a:t> management involves </a:t>
            </a:r>
            <a:r>
              <a:rPr lang="en-US" i="0" dirty="0" smtClean="0"/>
              <a:t>determining and controlling the volume, frequency, and application rate of irrigation water in a planned, efficient manner. Properly scheduling</a:t>
            </a:r>
            <a:r>
              <a:rPr lang="en-US" i="0" baseline="0" dirty="0" smtClean="0"/>
              <a:t> </a:t>
            </a:r>
            <a:r>
              <a:rPr lang="en-US" i="0" dirty="0" smtClean="0"/>
              <a:t>irrigation </a:t>
            </a:r>
            <a:r>
              <a:rPr lang="en-US" i="0" baseline="0" dirty="0" smtClean="0"/>
              <a:t>(</a:t>
            </a:r>
            <a:r>
              <a:rPr lang="en-US" i="0" dirty="0" smtClean="0"/>
              <a:t>timing and amount), controlling runoff, minimizing deep percolation, and applying water uniformly are important components of irrigation water management. Irrigation should be scheduled based on crop need and adjusted throughout the growing season. Avoid over-irrigation, especially early and late in the season. Promptly fix</a:t>
            </a:r>
            <a:r>
              <a:rPr lang="en-US" i="0" baseline="0" dirty="0" smtClean="0"/>
              <a:t> broken irrigation equipment and m</a:t>
            </a:r>
            <a:r>
              <a:rPr lang="en-US" i="0" dirty="0" smtClean="0"/>
              <a:t>aintain</a:t>
            </a:r>
            <a:r>
              <a:rPr lang="en-US" i="0" baseline="0" dirty="0" smtClean="0"/>
              <a:t> pumps, nozzles, etc. to reduce potential for over-irrigation or improper distribution of water. </a:t>
            </a:r>
            <a:r>
              <a:rPr lang="en-US" i="0" dirty="0" smtClean="0"/>
              <a:t>Allow</a:t>
            </a:r>
            <a:r>
              <a:rPr lang="en-US" i="0" baseline="0" dirty="0" smtClean="0"/>
              <a:t> for a delay between pesticide application and irrigation. This delay will allow the pesticide to become active in the soil and/or in crops or weeds before water is applied. This helps prevent irrigation water from carrying pesticides off site. </a:t>
            </a:r>
            <a:endParaRPr lang="en-US" i="0" u="sng" dirty="0" smtClean="0"/>
          </a:p>
        </p:txBody>
      </p:sp>
      <p:sp>
        <p:nvSpPr>
          <p:cNvPr id="4" name="Slide Number Placeholder 3"/>
          <p:cNvSpPr>
            <a:spLocks noGrp="1"/>
          </p:cNvSpPr>
          <p:nvPr>
            <p:ph type="sldNum" sz="quarter" idx="10"/>
          </p:nvPr>
        </p:nvSpPr>
        <p:spPr/>
        <p:txBody>
          <a:bodyPr/>
          <a:lstStyle/>
          <a:p>
            <a:fld id="{A3340DB9-DF1F-427A-AC7C-B2A672C36444}" type="slidenum">
              <a:rPr lang="en-US" smtClean="0"/>
              <a:pPr/>
              <a:t>36</a:t>
            </a:fld>
            <a:endParaRPr lang="en-US" dirty="0"/>
          </a:p>
        </p:txBody>
      </p:sp>
    </p:spTree>
    <p:extLst>
      <p:ext uri="{BB962C8B-B14F-4D97-AF65-F5344CB8AC3E}">
        <p14:creationId xmlns:p14="http://schemas.microsoft.com/office/powerpoint/2010/main" val="22111988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smtClean="0"/>
              <a:t>Ensure that a backflow prevention device</a:t>
            </a:r>
            <a:r>
              <a:rPr lang="en-US" i="0" baseline="0" dirty="0" smtClean="0"/>
              <a:t> is installed when chemigating. Backflow or anti-siphon devices prevent pesticides from being drawn down into the well and contaminating the well and aquifer when pesticides are being applied with irrigation water. Most states have laws regulating the use of backflow prevention devices, and some states require special application licenses for chemigation. </a:t>
            </a:r>
            <a:endParaRPr lang="en-US" i="0"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37</a:t>
            </a:fld>
            <a:endParaRPr lang="en-US" dirty="0"/>
          </a:p>
        </p:txBody>
      </p:sp>
    </p:spTree>
    <p:extLst>
      <p:ext uri="{BB962C8B-B14F-4D97-AF65-F5344CB8AC3E}">
        <p14:creationId xmlns:p14="http://schemas.microsoft.com/office/powerpoint/2010/main" val="415359262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smtClean="0"/>
              <a:t>The</a:t>
            </a:r>
            <a:r>
              <a:rPr lang="en-US" i="0" baseline="0" dirty="0" smtClean="0"/>
              <a:t> i</a:t>
            </a:r>
            <a:r>
              <a:rPr lang="en-US" i="0" dirty="0" smtClean="0"/>
              <a:t>rrigation method you use should be based on a site evaluation</a:t>
            </a:r>
            <a:r>
              <a:rPr lang="en-US" i="0" baseline="0" dirty="0" smtClean="0"/>
              <a:t> that </a:t>
            </a:r>
            <a:r>
              <a:rPr lang="en-US" i="0" dirty="0" smtClean="0"/>
              <a:t>considers soil, topography, water supply, energy supply, crops to be grown, and labor requirements. The</a:t>
            </a:r>
            <a:r>
              <a:rPr lang="en-US" i="0" baseline="0" dirty="0" smtClean="0"/>
              <a:t> i</a:t>
            </a:r>
            <a:r>
              <a:rPr lang="en-US" i="0" dirty="0" smtClean="0"/>
              <a:t>rrigation method should efficiently and uniformly apply irrigation water to the crop or soil without causing erosion, excessive water loss, or reduction in water quality. The picture on the left shows drip irrigation in grapes, an efficient method to avoid excessive water application and possible leaching. Also shown are center pivot and wheel line applications,</a:t>
            </a:r>
            <a:r>
              <a:rPr lang="en-US" i="0" baseline="0" dirty="0" smtClean="0"/>
              <a:t> which may be preferable </a:t>
            </a:r>
            <a:r>
              <a:rPr lang="en-US" i="0" dirty="0" smtClean="0"/>
              <a:t>to gravity/furrow irrigation,</a:t>
            </a:r>
            <a:r>
              <a:rPr lang="en-US" i="0" baseline="0" dirty="0" smtClean="0"/>
              <a:t> because</a:t>
            </a:r>
            <a:r>
              <a:rPr lang="en-US" i="1" baseline="0" dirty="0" smtClean="0"/>
              <a:t> </a:t>
            </a:r>
            <a:r>
              <a:rPr lang="en-US" i="0" baseline="0" dirty="0" smtClean="0"/>
              <a:t>they may </a:t>
            </a:r>
            <a:r>
              <a:rPr lang="en-US" i="0" dirty="0" smtClean="0"/>
              <a:t>reduce excess water in the field, especially in the headlands. By selecting the best method of irrigation</a:t>
            </a:r>
            <a:r>
              <a:rPr lang="en-US" i="0" baseline="0" dirty="0" smtClean="0"/>
              <a:t> you can also help reduce pest problems, for example, disease.</a:t>
            </a:r>
            <a:endParaRPr lang="en-US" i="0"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38</a:t>
            </a:fld>
            <a:endParaRPr lang="en-US" dirty="0"/>
          </a:p>
        </p:txBody>
      </p:sp>
    </p:spTree>
    <p:extLst>
      <p:ext uri="{BB962C8B-B14F-4D97-AF65-F5344CB8AC3E}">
        <p14:creationId xmlns:p14="http://schemas.microsoft.com/office/powerpoint/2010/main" val="97815193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78852">
              <a:defRPr/>
            </a:pPr>
            <a:r>
              <a:rPr lang="en-US" baseline="0" dirty="0" smtClean="0"/>
              <a:t>Apply pesticides properly by always reading, understanding, and following label directions. </a:t>
            </a:r>
            <a:r>
              <a:rPr lang="en-US" dirty="0" smtClean="0"/>
              <a:t>Always</a:t>
            </a:r>
            <a:r>
              <a:rPr lang="en-US" baseline="0" dirty="0" smtClean="0"/>
              <a:t> apply pesticides according to the label, paying careful attention to the listed application rate. The label is the law! </a:t>
            </a:r>
            <a:r>
              <a:rPr lang="en-US" i="0" baseline="0" dirty="0" smtClean="0"/>
              <a:t>All pesticide labels have an Environmental Hazards section. The label includes information on special measures you should take to prevent off-site movement of pesticides and to protect water resources. Other label information that aids in preventing off-site movement includes: correct rates for the application site, method of application, amount of carrier to use, and special instructions for nozzles. Remember: the label is the law.</a:t>
            </a:r>
          </a:p>
        </p:txBody>
      </p:sp>
      <p:sp>
        <p:nvSpPr>
          <p:cNvPr id="4" name="Slide Number Placeholder 3"/>
          <p:cNvSpPr>
            <a:spLocks noGrp="1"/>
          </p:cNvSpPr>
          <p:nvPr>
            <p:ph type="sldNum" sz="quarter" idx="10"/>
          </p:nvPr>
        </p:nvSpPr>
        <p:spPr/>
        <p:txBody>
          <a:bodyPr/>
          <a:lstStyle/>
          <a:p>
            <a:fld id="{A3340DB9-DF1F-427A-AC7C-B2A672C36444}" type="slidenum">
              <a:rPr lang="en-US" smtClean="0"/>
              <a:pPr/>
              <a:t>39</a:t>
            </a:fld>
            <a:endParaRPr lang="en-US" dirty="0"/>
          </a:p>
        </p:txBody>
      </p:sp>
    </p:spTree>
    <p:extLst>
      <p:ext uri="{BB962C8B-B14F-4D97-AF65-F5344CB8AC3E}">
        <p14:creationId xmlns:p14="http://schemas.microsoft.com/office/powerpoint/2010/main" val="2893772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6097">
              <a:defRPr/>
            </a:pPr>
            <a:r>
              <a:rPr lang="en-US" b="0" baseline="0" dirty="0" smtClean="0">
                <a:solidFill>
                  <a:srgbClr val="0070C0"/>
                </a:solidFill>
              </a:rPr>
              <a:t>The goal of this presentation is to provide you with a better understanding of how pesticides can end up contaminating urban waters -- but more importantly, what you can do to ensure pesticides have little or no impact on water quality and aquatic ecosystems.    </a:t>
            </a:r>
            <a:endParaRPr lang="en-US" b="0" dirty="0" smtClean="0">
              <a:solidFill>
                <a:srgbClr val="0070C0"/>
              </a:solidFill>
            </a:endParaRPr>
          </a:p>
          <a:p>
            <a:endParaRPr lang="en-US" i="1"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4</a:t>
            </a:fld>
            <a:endParaRPr lang="en-US" dirty="0"/>
          </a:p>
        </p:txBody>
      </p:sp>
    </p:spTree>
    <p:extLst>
      <p:ext uri="{BB962C8B-B14F-4D97-AF65-F5344CB8AC3E}">
        <p14:creationId xmlns:p14="http://schemas.microsoft.com/office/powerpoint/2010/main" val="26138300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smtClean="0"/>
              <a:t>Identify sensitive</a:t>
            </a:r>
            <a:r>
              <a:rPr lang="en-US" i="0" baseline="0" dirty="0" smtClean="0"/>
              <a:t> areas near your application site. Avoid spraying near them in order to prevent water contamination and protect wildlife habitat. Examples of sensitive sites are riparian buffers, areas near wetlands, and areas that may harbor beneficial insects, wildlife, and/or endangered species. Certain places in your community, such as schools and hospitals, are also considered sensitive sites. </a:t>
            </a:r>
            <a:endParaRPr lang="en-US" i="0"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40</a:t>
            </a:fld>
            <a:endParaRPr lang="en-US" dirty="0"/>
          </a:p>
        </p:txBody>
      </p:sp>
    </p:spTree>
    <p:extLst>
      <p:ext uri="{BB962C8B-B14F-4D97-AF65-F5344CB8AC3E}">
        <p14:creationId xmlns:p14="http://schemas.microsoft.com/office/powerpoint/2010/main" val="154087949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smtClean="0"/>
              <a:t>Calibrate application equipment before each season of</a:t>
            </a:r>
            <a:r>
              <a:rPr lang="en-US" i="0" baseline="0" dirty="0" smtClean="0"/>
              <a:t> use and with each major chemical change. It is important to apply pesticides at the proper rates in order to avoid excessive applications that may cause leaching into groundwater. This also saves the applicator money. </a:t>
            </a:r>
            <a:endParaRPr lang="en-US" i="0"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41</a:t>
            </a:fld>
            <a:endParaRPr lang="en-US" dirty="0"/>
          </a:p>
        </p:txBody>
      </p:sp>
    </p:spTree>
    <p:extLst>
      <p:ext uri="{BB962C8B-B14F-4D97-AF65-F5344CB8AC3E}">
        <p14:creationId xmlns:p14="http://schemas.microsoft.com/office/powerpoint/2010/main" val="284961111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Frequently inspect equipment and perform regular maintenance. Replace worn nozzles and leaking tubing. This helps ensure that pesticides are applied at the correct rate. Keeping application equipment in good repair eliminates over-application and nozzle drips, which concentrate too much pesticide in the soil and increase the potential for pesticides leaching into groundwater.</a:t>
            </a:r>
          </a:p>
        </p:txBody>
      </p:sp>
      <p:sp>
        <p:nvSpPr>
          <p:cNvPr id="4" name="Slide Number Placeholder 3"/>
          <p:cNvSpPr>
            <a:spLocks noGrp="1"/>
          </p:cNvSpPr>
          <p:nvPr>
            <p:ph type="sldNum" sz="quarter" idx="10"/>
          </p:nvPr>
        </p:nvSpPr>
        <p:spPr/>
        <p:txBody>
          <a:bodyPr/>
          <a:lstStyle/>
          <a:p>
            <a:fld id="{A3340DB9-DF1F-427A-AC7C-B2A672C36444}" type="slidenum">
              <a:rPr lang="en-US" smtClean="0"/>
              <a:pPr/>
              <a:t>42</a:t>
            </a:fld>
            <a:endParaRPr lang="en-US" dirty="0"/>
          </a:p>
        </p:txBody>
      </p:sp>
    </p:spTree>
    <p:extLst>
      <p:ext uri="{BB962C8B-B14F-4D97-AF65-F5344CB8AC3E}">
        <p14:creationId xmlns:p14="http://schemas.microsoft.com/office/powerpoint/2010/main" val="20703222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Identify</a:t>
            </a:r>
            <a:r>
              <a:rPr lang="en-US" baseline="0" dirty="0" smtClean="0"/>
              <a:t> sensitive sites near your work area. Establish no-spray buffers to protect these sensitive sites from pesticide drift and avoid accidental pesticide contamination to water. This photo shows a no-spray </a:t>
            </a:r>
            <a:r>
              <a:rPr lang="en-US" dirty="0" smtClean="0"/>
              <a:t>buffer established between a waterway</a:t>
            </a:r>
            <a:r>
              <a:rPr lang="en-US" baseline="0" dirty="0" smtClean="0"/>
              <a:t> and </a:t>
            </a:r>
            <a:r>
              <a:rPr lang="en-US" dirty="0" smtClean="0"/>
              <a:t>an </a:t>
            </a:r>
            <a:r>
              <a:rPr lang="en-US" baseline="0" dirty="0" smtClean="0"/>
              <a:t>artichoke field in California. Read pesticide labels carefully, as some now carry buffer zone requirements.</a:t>
            </a:r>
          </a:p>
        </p:txBody>
      </p:sp>
      <p:sp>
        <p:nvSpPr>
          <p:cNvPr id="4" name="Slide Number Placeholder 3"/>
          <p:cNvSpPr>
            <a:spLocks noGrp="1"/>
          </p:cNvSpPr>
          <p:nvPr>
            <p:ph type="sldNum" sz="quarter" idx="10"/>
          </p:nvPr>
        </p:nvSpPr>
        <p:spPr/>
        <p:txBody>
          <a:bodyPr/>
          <a:lstStyle/>
          <a:p>
            <a:fld id="{A3340DB9-DF1F-427A-AC7C-B2A672C36444}" type="slidenum">
              <a:rPr lang="en-US" smtClean="0"/>
              <a:pPr/>
              <a:t>43</a:t>
            </a:fld>
            <a:endParaRPr lang="en-US" dirty="0"/>
          </a:p>
        </p:txBody>
      </p:sp>
    </p:spTree>
    <p:extLst>
      <p:ext uri="{BB962C8B-B14F-4D97-AF65-F5344CB8AC3E}">
        <p14:creationId xmlns:p14="http://schemas.microsoft.com/office/powerpoint/2010/main" val="35861466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78852">
              <a:defRPr/>
            </a:pPr>
            <a:r>
              <a:rPr lang="en-US" i="0" baseline="0" dirty="0" smtClean="0"/>
              <a:t>Nozzle size determines how coarse or fine spray droplets are. In this photo, the nozzle on the left has a smaller orifice and produces smaller droplets. Smaller droplets (fines) weigh less and are more likely to drift when there is an inversion or wind. Several pesticide labels do provide information on appropriate nozzle size/type for optimum application effectiveness and for reducing off-site movement. The nozzle on the right has a larger opening, producing larger droplets that are heavier and less likely to drift. Nozzle manufacturers and some pesticide labels now provide information to assist you in selecting the proper nozzle size and type for optimum application effectiveness and reduction of offsite movement. (Click) Remember: the larger the droplet size, the less potential for drift.  </a:t>
            </a:r>
          </a:p>
          <a:p>
            <a:pPr defTabSz="978852">
              <a:defRPr/>
            </a:pPr>
            <a:endParaRPr lang="en-US" i="0" baseline="0" dirty="0" smtClean="0"/>
          </a:p>
        </p:txBody>
      </p:sp>
      <p:sp>
        <p:nvSpPr>
          <p:cNvPr id="4" name="Slide Number Placeholder 3"/>
          <p:cNvSpPr>
            <a:spLocks noGrp="1"/>
          </p:cNvSpPr>
          <p:nvPr>
            <p:ph type="sldNum" sz="quarter" idx="10"/>
          </p:nvPr>
        </p:nvSpPr>
        <p:spPr/>
        <p:txBody>
          <a:bodyPr/>
          <a:lstStyle/>
          <a:p>
            <a:fld id="{A3340DB9-DF1F-427A-AC7C-B2A672C36444}" type="slidenum">
              <a:rPr lang="en-US" smtClean="0"/>
              <a:pPr/>
              <a:t>44</a:t>
            </a:fld>
            <a:endParaRPr lang="en-US" dirty="0"/>
          </a:p>
        </p:txBody>
      </p:sp>
    </p:spTree>
    <p:extLst>
      <p:ext uri="{BB962C8B-B14F-4D97-AF65-F5344CB8AC3E}">
        <p14:creationId xmlns:p14="http://schemas.microsoft.com/office/powerpoint/2010/main" val="411658848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using pesticides, mix only the amount of</a:t>
            </a:r>
            <a:r>
              <a:rPr lang="en-US" baseline="0" dirty="0" smtClean="0"/>
              <a:t> product needed for the job. This prevents having unused product that requires proper disposal.  </a:t>
            </a:r>
          </a:p>
          <a:p>
            <a:endParaRPr lang="en-US" baseline="0" dirty="0" smtClean="0"/>
          </a:p>
          <a:p>
            <a:r>
              <a:rPr lang="en-US" baseline="0" dirty="0" smtClean="0"/>
              <a:t>Always check product compatibility to avoid application problems.</a:t>
            </a:r>
          </a:p>
          <a:p>
            <a:endParaRPr lang="en-US" baseline="0" dirty="0" smtClean="0"/>
          </a:p>
          <a:p>
            <a:r>
              <a:rPr lang="en-US" baseline="0" dirty="0" smtClean="0"/>
              <a:t>Never leave pesticides in a spray rig overnight, because products may separate or settle. This also reduces the potential for spills and leaks.</a:t>
            </a:r>
            <a:r>
              <a:rPr lang="en-US" dirty="0" smtClean="0"/>
              <a:t> </a:t>
            </a:r>
          </a:p>
          <a:p>
            <a:endParaRPr lang="en-US" dirty="0" smtClean="0"/>
          </a:p>
          <a:p>
            <a:r>
              <a:rPr lang="en-US" i="0" dirty="0" smtClean="0"/>
              <a:t>Triple rinse or pressure</a:t>
            </a:r>
            <a:r>
              <a:rPr lang="en-US" i="0" baseline="0" dirty="0" smtClean="0"/>
              <a:t> rinse containers and pour rinsate back into the tank. Triple- or pressure-rinsed and punctured containers are accepted by pesticide container recycling programs. This helps avoid excessive plastic in landfills, and it minimizes illegal pesticide and pesticide container disposal. </a:t>
            </a:r>
          </a:p>
          <a:p>
            <a:r>
              <a:rPr lang="en-US" baseline="0" dirty="0" smtClean="0"/>
              <a:t> </a:t>
            </a:r>
          </a:p>
          <a:p>
            <a:r>
              <a:rPr lang="en-US" baseline="0" dirty="0" smtClean="0"/>
              <a:t> </a:t>
            </a:r>
          </a:p>
        </p:txBody>
      </p:sp>
      <p:sp>
        <p:nvSpPr>
          <p:cNvPr id="4" name="Slide Number Placeholder 3"/>
          <p:cNvSpPr>
            <a:spLocks noGrp="1"/>
          </p:cNvSpPr>
          <p:nvPr>
            <p:ph type="sldNum" sz="quarter" idx="10"/>
          </p:nvPr>
        </p:nvSpPr>
        <p:spPr/>
        <p:txBody>
          <a:bodyPr/>
          <a:lstStyle/>
          <a:p>
            <a:fld id="{A3340DB9-DF1F-427A-AC7C-B2A672C36444}" type="slidenum">
              <a:rPr lang="en-US" smtClean="0"/>
              <a:pPr/>
              <a:t>45</a:t>
            </a:fld>
            <a:endParaRPr lang="en-US" dirty="0"/>
          </a:p>
        </p:txBody>
      </p:sp>
    </p:spTree>
    <p:extLst>
      <p:ext uri="{BB962C8B-B14F-4D97-AF65-F5344CB8AC3E}">
        <p14:creationId xmlns:p14="http://schemas.microsoft.com/office/powerpoint/2010/main" val="415098643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smtClean="0"/>
              <a:t>Always dispose of unused</a:t>
            </a:r>
            <a:r>
              <a:rPr lang="en-US" i="0" baseline="0" dirty="0" smtClean="0"/>
              <a:t> pesticides and empty containers in accordance with state and local regulations. Proper disposal of unwanted pesticides and containers helps prevent contamination of soil or sites, which also prevents related leaching into groundwater or contamination of surface water with runoff. Here, empty pesticide containers are being collected for recycling.</a:t>
            </a:r>
          </a:p>
        </p:txBody>
      </p:sp>
      <p:sp>
        <p:nvSpPr>
          <p:cNvPr id="4" name="Slide Number Placeholder 3"/>
          <p:cNvSpPr>
            <a:spLocks noGrp="1"/>
          </p:cNvSpPr>
          <p:nvPr>
            <p:ph type="sldNum" sz="quarter" idx="10"/>
          </p:nvPr>
        </p:nvSpPr>
        <p:spPr/>
        <p:txBody>
          <a:bodyPr/>
          <a:lstStyle/>
          <a:p>
            <a:fld id="{A3340DB9-DF1F-427A-AC7C-B2A672C36444}" type="slidenum">
              <a:rPr lang="en-US" smtClean="0"/>
              <a:pPr/>
              <a:t>46</a:t>
            </a:fld>
            <a:endParaRPr lang="en-US" dirty="0"/>
          </a:p>
        </p:txBody>
      </p:sp>
    </p:spTree>
    <p:extLst>
      <p:ext uri="{BB962C8B-B14F-4D97-AF65-F5344CB8AC3E}">
        <p14:creationId xmlns:p14="http://schemas.microsoft.com/office/powerpoint/2010/main" val="95344303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6097">
              <a:defRPr/>
            </a:pPr>
            <a:r>
              <a:rPr lang="en-US" baseline="0" dirty="0" smtClean="0"/>
              <a:t>To avoid water contamination to your well, never mix pesticides near a water body or wellhead. </a:t>
            </a:r>
            <a:r>
              <a:rPr lang="en-US" dirty="0" smtClean="0"/>
              <a:t>Do not leave a sprayer unattended while filling.</a:t>
            </a:r>
            <a:r>
              <a:rPr lang="en-US" baseline="0" dirty="0" smtClean="0"/>
              <a:t> </a:t>
            </a:r>
            <a:r>
              <a:rPr lang="en-US" i="0" baseline="0" dirty="0" smtClean="0"/>
              <a:t>Most states require that when filling a tank or handling pesticides, you are 100 feet from the wellhead. [Presenter Note: Check the requirement for your own state.]</a:t>
            </a:r>
            <a:endParaRPr lang="en-US" i="0" u="sng" baseline="0" dirty="0" smtClean="0"/>
          </a:p>
        </p:txBody>
      </p:sp>
      <p:sp>
        <p:nvSpPr>
          <p:cNvPr id="4" name="Slide Number Placeholder 3"/>
          <p:cNvSpPr>
            <a:spLocks noGrp="1"/>
          </p:cNvSpPr>
          <p:nvPr>
            <p:ph type="sldNum" sz="quarter" idx="10"/>
          </p:nvPr>
        </p:nvSpPr>
        <p:spPr/>
        <p:txBody>
          <a:bodyPr/>
          <a:lstStyle/>
          <a:p>
            <a:fld id="{A3340DB9-DF1F-427A-AC7C-B2A672C36444}" type="slidenum">
              <a:rPr lang="en-US" smtClean="0"/>
              <a:pPr/>
              <a:t>47</a:t>
            </a:fld>
            <a:endParaRPr lang="en-US" dirty="0"/>
          </a:p>
        </p:txBody>
      </p:sp>
    </p:spTree>
    <p:extLst>
      <p:ext uri="{BB962C8B-B14F-4D97-AF65-F5344CB8AC3E}">
        <p14:creationId xmlns:p14="http://schemas.microsoft.com/office/powerpoint/2010/main" val="219397307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Construct impermeable mixing/loading pads at permanent mixing/loading sites. Do not mix on hard-packed roads, since this could allow pesticides to drain or run off into nearby waterways. The mixing and loading area shown here is sloped to a central sum</a:t>
            </a:r>
            <a:r>
              <a:rPr lang="en-US" i="0" baseline="0" dirty="0" smtClean="0"/>
              <a:t>p. </a:t>
            </a:r>
            <a:r>
              <a:rPr lang="en-US" i="0" dirty="0" smtClean="0"/>
              <a:t>In </a:t>
            </a:r>
            <a:r>
              <a:rPr lang="en-US" i="0" baseline="0" dirty="0" smtClean="0"/>
              <a:t>areas where there is a lot of mixing/loading, an impermeable surface prevents pesticides from accumulating in the soils. Chemicals that accumulate in the sump are pumped back into a spray tank for use in the field application.</a:t>
            </a:r>
            <a:endParaRPr lang="en-US" i="0" u="sng"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48</a:t>
            </a:fld>
            <a:endParaRPr lang="en-US" dirty="0"/>
          </a:p>
        </p:txBody>
      </p:sp>
    </p:spTree>
    <p:extLst>
      <p:ext uri="{BB962C8B-B14F-4D97-AF65-F5344CB8AC3E}">
        <p14:creationId xmlns:p14="http://schemas.microsoft.com/office/powerpoint/2010/main" val="50620545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baseline="0" dirty="0" smtClean="0"/>
              <a:t>Store all agricultural chemicals in a locked, well-marked building with impermeable floors. Always store pesticides in their original containers with their labels intact, visible, and legible. Periodically inspect storage facilities to be sure containers are not leaking and have not been knocked off of shelving.</a:t>
            </a:r>
            <a:endParaRPr lang="en-US" i="1" u="sng" baseline="0" dirty="0" smtClean="0"/>
          </a:p>
        </p:txBody>
      </p:sp>
      <p:sp>
        <p:nvSpPr>
          <p:cNvPr id="4" name="Slide Number Placeholder 3"/>
          <p:cNvSpPr>
            <a:spLocks noGrp="1"/>
          </p:cNvSpPr>
          <p:nvPr>
            <p:ph type="sldNum" sz="quarter" idx="10"/>
          </p:nvPr>
        </p:nvSpPr>
        <p:spPr/>
        <p:txBody>
          <a:bodyPr/>
          <a:lstStyle/>
          <a:p>
            <a:fld id="{A3340DB9-DF1F-427A-AC7C-B2A672C36444}" type="slidenum">
              <a:rPr lang="en-US" smtClean="0"/>
              <a:pPr/>
              <a:t>49</a:t>
            </a:fld>
            <a:endParaRPr lang="en-US" dirty="0"/>
          </a:p>
        </p:txBody>
      </p:sp>
    </p:spTree>
    <p:extLst>
      <p:ext uri="{BB962C8B-B14F-4D97-AF65-F5344CB8AC3E}">
        <p14:creationId xmlns:p14="http://schemas.microsoft.com/office/powerpoint/2010/main" val="28587032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several tools available to you to effectively manage pests while still protecting water</a:t>
            </a:r>
            <a:r>
              <a:rPr lang="en-US" baseline="0" dirty="0" smtClean="0"/>
              <a:t> quality. </a:t>
            </a:r>
            <a:r>
              <a:rPr lang="en-US" dirty="0" smtClean="0"/>
              <a:t>Integrated</a:t>
            </a:r>
            <a:r>
              <a:rPr lang="en-US" baseline="0" dirty="0" smtClean="0"/>
              <a:t> Pest Management (IPM), an example of a best management practice, helps you to effectively manage pests while still protecting water quality. This presentation includes 1) a basic explanation of the different ways pesticides can easily enter waterways, 2) information on how soil and pesticides properties and weather impact pesticide movement, and 3) the simple management practices you can implement to lessen the likelihood that the use of a pesticide will impact water quality.  </a:t>
            </a:r>
          </a:p>
        </p:txBody>
      </p:sp>
      <p:sp>
        <p:nvSpPr>
          <p:cNvPr id="4" name="Slide Number Placeholder 3"/>
          <p:cNvSpPr>
            <a:spLocks noGrp="1"/>
          </p:cNvSpPr>
          <p:nvPr>
            <p:ph type="sldNum" sz="quarter" idx="10"/>
          </p:nvPr>
        </p:nvSpPr>
        <p:spPr/>
        <p:txBody>
          <a:bodyPr/>
          <a:lstStyle/>
          <a:p>
            <a:fld id="{817E805B-086B-46B5-AD48-B8E416EE7602}" type="slidenum">
              <a:rPr lang="en-US" smtClean="0"/>
              <a:pPr/>
              <a:t>5</a:t>
            </a:fld>
            <a:endParaRPr lang="en-US" dirty="0"/>
          </a:p>
        </p:txBody>
      </p:sp>
    </p:spTree>
    <p:extLst>
      <p:ext uri="{BB962C8B-B14F-4D97-AF65-F5344CB8AC3E}">
        <p14:creationId xmlns:p14="http://schemas.microsoft.com/office/powerpoint/2010/main" val="396336710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smtClean="0"/>
              <a:t>Terracing, conservation tillage, grass buffers, and cover crops</a:t>
            </a:r>
            <a:r>
              <a:rPr lang="en-US" i="0" baseline="0" dirty="0" smtClean="0"/>
              <a:t> are all mechanisms used to protect water quality. Terracing, as </a:t>
            </a:r>
            <a:r>
              <a:rPr lang="en-US" i="0" dirty="0" smtClean="0"/>
              <a:t>shown in this photo</a:t>
            </a:r>
            <a:r>
              <a:rPr lang="en-US" i="0" baseline="0" dirty="0" smtClean="0"/>
              <a:t> of a California vineyard, prevents runoff from contaminating down-slope water.</a:t>
            </a:r>
            <a:r>
              <a:rPr lang="en-US" i="0" dirty="0" smtClean="0"/>
              <a:t> Conservation tillage and residue management are used to reduce runoff and erosion, especially during critical erosion periods. Crop residue left on the soil surface increases water absorption and reduces the volume of surface runoff. G</a:t>
            </a:r>
            <a:r>
              <a:rPr lang="en-US" i="0" baseline="0" dirty="0" smtClean="0"/>
              <a:t>rass buffers are also sometimes used between fields and wetlands to protect water quality. </a:t>
            </a:r>
            <a:r>
              <a:rPr lang="en-US" i="0" dirty="0" smtClean="0"/>
              <a:t>Planting</a:t>
            </a:r>
            <a:r>
              <a:rPr lang="en-US" i="0" baseline="0" dirty="0" smtClean="0"/>
              <a:t> cover between rows in orchards and vineyards is another way to reduce runoff.</a:t>
            </a:r>
            <a:endParaRPr lang="en-US" i="0"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50</a:t>
            </a:fld>
            <a:endParaRPr lang="en-US" dirty="0"/>
          </a:p>
        </p:txBody>
      </p:sp>
    </p:spTree>
    <p:extLst>
      <p:ext uri="{BB962C8B-B14F-4D97-AF65-F5344CB8AC3E}">
        <p14:creationId xmlns:p14="http://schemas.microsoft.com/office/powerpoint/2010/main" val="194051166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smtClean="0"/>
              <a:t>A constructed wetland improves water quality by reducing sediment, nutrients, and pesticides in runoff. Tailwater can also be recovered in ditches at the ends of fields to prevent the water that</a:t>
            </a:r>
            <a:r>
              <a:rPr lang="en-US" i="0" baseline="0" dirty="0" smtClean="0"/>
              <a:t> </a:t>
            </a:r>
            <a:r>
              <a:rPr lang="en-US" i="0" dirty="0" smtClean="0"/>
              <a:t>runs off fields from directly entering surface water. Field runoff is generally heavy with sediment that</a:t>
            </a:r>
            <a:r>
              <a:rPr lang="en-US" i="0" baseline="0" dirty="0" smtClean="0"/>
              <a:t> </a:t>
            </a:r>
            <a:r>
              <a:rPr lang="en-US" i="0" dirty="0" smtClean="0"/>
              <a:t>can contain pesticides. These ditches and constructed wetlands allow the sediment to settle. Your local NRCS office can provide assistance</a:t>
            </a:r>
            <a:r>
              <a:rPr lang="en-US" i="0" baseline="0" dirty="0" smtClean="0"/>
              <a:t> with constructed wetland design or other best management practices.</a:t>
            </a:r>
            <a:endParaRPr lang="en-US" i="0"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51</a:t>
            </a:fld>
            <a:endParaRPr lang="en-US" dirty="0"/>
          </a:p>
        </p:txBody>
      </p:sp>
    </p:spTree>
    <p:extLst>
      <p:ext uri="{BB962C8B-B14F-4D97-AF65-F5344CB8AC3E}">
        <p14:creationId xmlns:p14="http://schemas.microsoft.com/office/powerpoint/2010/main" val="93174412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smtClean="0"/>
              <a:t>Polyacrylamide (PAM) is a white, granular substance used in agricultural settings</a:t>
            </a:r>
            <a:r>
              <a:rPr lang="en-US" i="0" baseline="0" dirty="0" smtClean="0"/>
              <a:t> to bind soil particles and allow them to settle out in water rather than to be carried off site. </a:t>
            </a:r>
            <a:r>
              <a:rPr lang="en-US" i="0" dirty="0" smtClean="0"/>
              <a:t>PAM is used in surface irrigation to reduce erosion. It is typically applied during the first irrigation, treating the first 5 feet of the furrow. Subsequent applications in irrigation water may be needed when there is soil disturbance (e.g., cultivation) or when soil movement is observed. The</a:t>
            </a:r>
            <a:r>
              <a:rPr lang="en-US" i="0" baseline="0" dirty="0" smtClean="0"/>
              <a:t> u</a:t>
            </a:r>
            <a:r>
              <a:rPr lang="en-US" i="0" dirty="0" smtClean="0"/>
              <a:t>se of PAM in the furrow irrigation</a:t>
            </a:r>
            <a:r>
              <a:rPr lang="en-US" i="0" baseline="0" dirty="0" smtClean="0"/>
              <a:t> water pictured on the right removed sediment.</a:t>
            </a:r>
          </a:p>
          <a:p>
            <a:endParaRPr lang="en-US" i="0"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52</a:t>
            </a:fld>
            <a:endParaRPr lang="en-US" dirty="0"/>
          </a:p>
        </p:txBody>
      </p:sp>
    </p:spTree>
    <p:extLst>
      <p:ext uri="{BB962C8B-B14F-4D97-AF65-F5344CB8AC3E}">
        <p14:creationId xmlns:p14="http://schemas.microsoft.com/office/powerpoint/2010/main" val="258176952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smtClean="0"/>
              <a:t>Select</a:t>
            </a:r>
            <a:r>
              <a:rPr lang="en-US" i="0" baseline="0" dirty="0" smtClean="0"/>
              <a:t> an appropriate historical and real-time source for weather information. Weather monitoring is an important BMP not only to predict the best times for a pesticide application but also to help you monitor pest outbreaks and degree days. Reliable weather data, such as that on the National Weather Service site (http://www.weather.gov/), can help you avoid making applications when conditions are not optimal. Always monitor and record weather conditions prior to, during, and after an application. Delay applications when significant rainfall events are forecast. High rainfall events can cause soil-applied pesticides to run off into surface waters or leach into groundwater. Do not apply pesticides when an inversion is forecast. Take note of  temperature and humidity predictions, and avoid using highly volatile pesticides when temperatures will be high and humidity low.  </a:t>
            </a:r>
          </a:p>
          <a:p>
            <a:endParaRPr lang="en-US" i="0" baseline="0" dirty="0" smtClean="0"/>
          </a:p>
          <a:p>
            <a:r>
              <a:rPr lang="en-US" i="0" baseline="0" dirty="0" smtClean="0"/>
              <a:t>[Presenter Note:  You may want to add information on volatile pesticides used in your area.] </a:t>
            </a:r>
          </a:p>
        </p:txBody>
      </p:sp>
      <p:sp>
        <p:nvSpPr>
          <p:cNvPr id="4" name="Slide Number Placeholder 3"/>
          <p:cNvSpPr>
            <a:spLocks noGrp="1"/>
          </p:cNvSpPr>
          <p:nvPr>
            <p:ph type="sldNum" sz="quarter" idx="10"/>
          </p:nvPr>
        </p:nvSpPr>
        <p:spPr/>
        <p:txBody>
          <a:bodyPr/>
          <a:lstStyle/>
          <a:p>
            <a:fld id="{A3340DB9-DF1F-427A-AC7C-B2A672C36444}" type="slidenum">
              <a:rPr lang="en-US" smtClean="0"/>
              <a:pPr/>
              <a:t>53</a:t>
            </a:fld>
            <a:endParaRPr lang="en-US" dirty="0"/>
          </a:p>
        </p:txBody>
      </p:sp>
    </p:spTree>
    <p:extLst>
      <p:ext uri="{BB962C8B-B14F-4D97-AF65-F5344CB8AC3E}">
        <p14:creationId xmlns:p14="http://schemas.microsoft.com/office/powerpoint/2010/main" val="33625285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baseline="0" dirty="0" smtClean="0"/>
              <a:t>Maintain your pesticide license with continuing education, and keep up to date with new products, techniques, and regulatory changes, especially regarding pesticide applications and protection of water quality and endangered species. </a:t>
            </a:r>
            <a:endParaRPr lang="en-US" i="0"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54</a:t>
            </a:fld>
            <a:endParaRPr lang="en-US" dirty="0"/>
          </a:p>
        </p:txBody>
      </p:sp>
    </p:spTree>
    <p:extLst>
      <p:ext uri="{BB962C8B-B14F-4D97-AF65-F5344CB8AC3E}">
        <p14:creationId xmlns:p14="http://schemas.microsoft.com/office/powerpoint/2010/main" val="242412720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55</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56</a:t>
            </a:fld>
            <a:endParaRPr lang="en-US" dirty="0"/>
          </a:p>
        </p:txBody>
      </p:sp>
    </p:spTree>
    <p:extLst>
      <p:ext uri="{BB962C8B-B14F-4D97-AF65-F5344CB8AC3E}">
        <p14:creationId xmlns:p14="http://schemas.microsoft.com/office/powerpoint/2010/main" val="24241272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6</a:t>
            </a:fld>
            <a:endParaRPr lang="en-US" dirty="0"/>
          </a:p>
        </p:txBody>
      </p:sp>
    </p:spTree>
    <p:extLst>
      <p:ext uri="{BB962C8B-B14F-4D97-AF65-F5344CB8AC3E}">
        <p14:creationId xmlns:p14="http://schemas.microsoft.com/office/powerpoint/2010/main" val="13177665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6097">
              <a:defRPr/>
            </a:pPr>
            <a:r>
              <a:rPr lang="en-US" dirty="0" smtClean="0"/>
              <a:t>Pesticides can enter water in several ways:</a:t>
            </a:r>
          </a:p>
          <a:p>
            <a:endParaRPr lang="en-US" dirty="0" smtClean="0"/>
          </a:p>
          <a:p>
            <a:r>
              <a:rPr lang="en-US" dirty="0" smtClean="0"/>
              <a:t>Click 1) Pesticides applied to crops can volatilize</a:t>
            </a:r>
            <a:r>
              <a:rPr lang="en-US" baseline="0" dirty="0" smtClean="0"/>
              <a:t> in certain weather conditions and move off site into nearby surface water. (click 2)</a:t>
            </a:r>
          </a:p>
          <a:p>
            <a:r>
              <a:rPr lang="en-US" baseline="0" dirty="0" smtClean="0"/>
              <a:t>Click 3) Pesticides adsorbed to soil particles can be blown off site into water. (tractor depicted working soil and worked soil being blown off site) (click 4)</a:t>
            </a:r>
          </a:p>
          <a:p>
            <a:r>
              <a:rPr lang="en-US" baseline="0" dirty="0" smtClean="0"/>
              <a:t>Click 5) Pesticide sprays can move off site with wind and be deposited in nearby water. (click 6)</a:t>
            </a:r>
          </a:p>
          <a:p>
            <a:r>
              <a:rPr lang="en-US" baseline="0" dirty="0" smtClean="0"/>
              <a:t>Click 7) Pesticides adsorbed to soil particles can also enter surface water via runoff. Runoff can occur for several reasons: excessive rainfall, snowmelt, or through irrigation problems, as shown here. (click 8)</a:t>
            </a:r>
          </a:p>
          <a:p>
            <a:pPr defTabSz="956097">
              <a:defRPr/>
            </a:pPr>
            <a:r>
              <a:rPr lang="en-US" baseline="0" dirty="0" smtClean="0"/>
              <a:t>Click 9)  Pesticides can enter groundwater (water table) by moving below the rooting zone. The movement of the pesticide depends on both the properties of the soil and the chemical properties of the pesticide. (Click 10) </a:t>
            </a:r>
          </a:p>
          <a:p>
            <a:pPr defTabSz="956097">
              <a:defRPr/>
            </a:pPr>
            <a:r>
              <a:rPr lang="en-US" i="0" baseline="0" dirty="0" smtClean="0"/>
              <a:t>(Click 11) Pesticides can also enter water directly. One way is via the wellhead and can happen if back-siphoning occurs during chemigation. Pesticides can also directly enter ground- or surface water when accidents such as spills or leaks occur near wellheads or surface water. (Click 12) Pesticides are also intentionally applied to water resources in order to control invasive species, unwanted aquatic vegetation, or unwanted fish in a managed fishery. Crop fields underlain with tile drains can carry pesticides to surface water, and interflow can contribute pesticides to both surface water and groundwater. [Drain tile may or may not be pertinent to your area.]</a:t>
            </a:r>
          </a:p>
          <a:p>
            <a:r>
              <a:rPr lang="en-US" baseline="0" dirty="0" smtClean="0"/>
              <a:t>Click 13) As you can see from this slide, there are many mechanisms for pesticides to enter ground- and surface water. We are going to discuss each mechanism and then talk about Best Management Practices (BMPs) designed to prevent this type of pesticide movement. This is very important, since there are so many ways that pesticides can enter water.</a:t>
            </a:r>
          </a:p>
          <a:p>
            <a:endParaRPr lang="en-US" baseline="0" dirty="0" smtClean="0"/>
          </a:p>
          <a:p>
            <a:pPr defTabSz="956097">
              <a:defRPr/>
            </a:pPr>
            <a:r>
              <a:rPr lang="en-US" i="0" dirty="0" smtClean="0"/>
              <a:t>Pesticides can contaminate water </a:t>
            </a:r>
            <a:r>
              <a:rPr lang="en-US" i="0" baseline="0" dirty="0" smtClean="0"/>
              <a:t>as either point or nonpoint source pollution.  A point source is where a pollutant can be traced back to a discrete conveyance. In this schematic the point source examples are: a chemigation backflow contaminating a well, a broken pipe leaking treated water into the river during a chemigation, and the aquatic application. Nonpoint sources are diffuse pollution that does not originate from a specific site. In this schematic the runoff and leaching from treated fields, both drift examples (pesticide and drifting dust), and volatilization are all examples of nonpoint source pollution.</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817E805B-086B-46B5-AD48-B8E416EE7602}" type="slidenum">
              <a:rPr lang="en-US" smtClean="0"/>
              <a:pPr/>
              <a:t>7</a:t>
            </a:fld>
            <a:endParaRPr lang="en-US" dirty="0"/>
          </a:p>
        </p:txBody>
      </p:sp>
    </p:spTree>
    <p:extLst>
      <p:ext uri="{BB962C8B-B14F-4D97-AF65-F5344CB8AC3E}">
        <p14:creationId xmlns:p14="http://schemas.microsoft.com/office/powerpoint/2010/main" val="2091017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78852">
              <a:defRPr/>
            </a:pPr>
            <a:r>
              <a:rPr lang="en-US" dirty="0" smtClean="0">
                <a:solidFill>
                  <a:srgbClr val="FF0000"/>
                </a:solidFill>
              </a:rPr>
              <a:t>One way pesticides can enter water is through</a:t>
            </a:r>
            <a:r>
              <a:rPr lang="en-US" baseline="0" dirty="0" smtClean="0">
                <a:solidFill>
                  <a:srgbClr val="FF0000"/>
                </a:solidFill>
              </a:rPr>
              <a:t> volatilization or vapor drift, and this can move pesticides off site even after application. Here, a </a:t>
            </a:r>
            <a:r>
              <a:rPr lang="en-US" baseline="0" dirty="0" smtClean="0"/>
              <a:t>pesticide that has been applied to plants or soil (either a solid or a liquid) enters the air as a vapor and can be carried off site and deposited into nearby water (volitilization). (click) </a:t>
            </a:r>
            <a:r>
              <a:rPr lang="en-US" dirty="0" smtClean="0">
                <a:latin typeface="Arial" charset="0"/>
              </a:rPr>
              <a:t>Increases in temperature and wind increase the potential for volatility. Also, lower humidity levels increase the potential for </a:t>
            </a:r>
            <a:r>
              <a:rPr lang="en-US" i="0" baseline="0" dirty="0" smtClean="0">
                <a:latin typeface="Arial" charset="0"/>
              </a:rPr>
              <a:t>off-site movement. </a:t>
            </a:r>
            <a:endParaRPr lang="en-US" i="0" dirty="0" smtClean="0">
              <a:latin typeface="Arial" charset="0"/>
            </a:endParaRPr>
          </a:p>
          <a:p>
            <a:endParaRPr lang="en-US" dirty="0" smtClean="0"/>
          </a:p>
        </p:txBody>
      </p:sp>
      <p:sp>
        <p:nvSpPr>
          <p:cNvPr id="4" name="Slide Number Placeholder 3"/>
          <p:cNvSpPr>
            <a:spLocks noGrp="1"/>
          </p:cNvSpPr>
          <p:nvPr>
            <p:ph type="sldNum" sz="quarter" idx="10"/>
          </p:nvPr>
        </p:nvSpPr>
        <p:spPr/>
        <p:txBody>
          <a:bodyPr/>
          <a:lstStyle/>
          <a:p>
            <a:fld id="{A3340DB9-DF1F-427A-AC7C-B2A672C36444}" type="slidenum">
              <a:rPr lang="en-US" smtClean="0"/>
              <a:pPr/>
              <a:t>8</a:t>
            </a:fld>
            <a:endParaRPr lang="en-US" dirty="0"/>
          </a:p>
        </p:txBody>
      </p:sp>
    </p:spTree>
    <p:extLst>
      <p:ext uri="{BB962C8B-B14F-4D97-AF65-F5344CB8AC3E}">
        <p14:creationId xmlns:p14="http://schemas.microsoft.com/office/powerpoint/2010/main" val="19112361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windy conditions, pesticides</a:t>
            </a:r>
            <a:r>
              <a:rPr lang="en-US" baseline="0" dirty="0" smtClean="0"/>
              <a:t> </a:t>
            </a:r>
            <a:r>
              <a:rPr lang="en-US" dirty="0" smtClean="0"/>
              <a:t>can be carried off</a:t>
            </a:r>
            <a:r>
              <a:rPr lang="en-US" baseline="0" dirty="0" smtClean="0"/>
              <a:t> </a:t>
            </a:r>
            <a:r>
              <a:rPr lang="en-US" dirty="0" smtClean="0"/>
              <a:t>site attached to </a:t>
            </a:r>
            <a:r>
              <a:rPr lang="en-US" baseline="0" dirty="0" smtClean="0"/>
              <a:t>soil particles. This drifting dust can lead to pesticides being deposited in water. Wind erosion is a major problem in many areas in the West.</a:t>
            </a:r>
            <a:endParaRPr lang="en-US"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9</a:t>
            </a:fld>
            <a:endParaRPr lang="en-US" dirty="0"/>
          </a:p>
        </p:txBody>
      </p:sp>
    </p:spTree>
    <p:extLst>
      <p:ext uri="{BB962C8B-B14F-4D97-AF65-F5344CB8AC3E}">
        <p14:creationId xmlns:p14="http://schemas.microsoft.com/office/powerpoint/2010/main" val="1404666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6A5554-3DB6-4344-8DDA-D13F7799C6E3}" type="datetimeFigureOut">
              <a:rPr lang="en-US" smtClean="0"/>
              <a:pPr/>
              <a:t>6/30/2014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B4A5-B360-48A2-8D0D-86D15D17135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solidFill>
          <a:scene3d>
            <a:camera prst="orthographicFront"/>
            <a:lightRig rig="threePt" dir="t"/>
          </a:scene3d>
          <a:sp3d>
            <a:bevelT/>
          </a:sp3d>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0" y="0"/>
            <a:ext cx="4495800" cy="6858000"/>
          </a:xfrm>
          <a:solidFill>
            <a:schemeClr val="accent4"/>
          </a:solidFill>
          <a:scene3d>
            <a:camera prst="orthographicFront"/>
            <a:lightRig rig="threePt" dir="t"/>
          </a:scene3d>
          <a:sp3d>
            <a:bevelT/>
          </a:sp3d>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3716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solidFill>
          <a:scene3d>
            <a:camera prst="orthographicFront"/>
            <a:lightRig rig="threePt" dir="t"/>
          </a:scene3d>
          <a:sp3d>
            <a:bevelT/>
          </a:sp3d>
        </p:spPr>
        <p:txBody>
          <a:bodyPr/>
          <a:lstStyle>
            <a:lvl1pPr>
              <a:defRPr>
                <a:solidFill>
                  <a:schemeClr val="bg1"/>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7C1D13-0E6A-4E9B-99C6-A46A23D2CD46}" type="datetimeFigureOut">
              <a:rPr lang="en-US" smtClean="0"/>
              <a:pPr/>
              <a:t>6/30/2014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FF41B7-C7C1-4B64-AD51-BF327F0D83E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tiff"/></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2.xml"/><Relationship Id="rId1" Type="http://schemas.openxmlformats.org/officeDocument/2006/relationships/tags" Target="../tags/tag7.xml"/><Relationship Id="rId5" Type="http://schemas.openxmlformats.org/officeDocument/2006/relationships/image" Target="../media/image6.png"/><Relationship Id="rId4" Type="http://schemas.openxmlformats.org/officeDocument/2006/relationships/image" Target="../media/image26.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6.png"/><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1.tiff"/><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2.xml"/><Relationship Id="rId1" Type="http://schemas.openxmlformats.org/officeDocument/2006/relationships/tags" Target="../tags/tag10.xml"/><Relationship Id="rId5" Type="http://schemas.openxmlformats.org/officeDocument/2006/relationships/image" Target="../media/image1.tiff"/><Relationship Id="rId4" Type="http://schemas.openxmlformats.org/officeDocument/2006/relationships/image" Target="../media/image29.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2.xml"/><Relationship Id="rId1" Type="http://schemas.openxmlformats.org/officeDocument/2006/relationships/tags" Target="../tags/tag11.xml"/><Relationship Id="rId5" Type="http://schemas.openxmlformats.org/officeDocument/2006/relationships/image" Target="../media/image6.png"/><Relationship Id="rId4" Type="http://schemas.openxmlformats.org/officeDocument/2006/relationships/image" Target="../media/image30.JPG"/></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32.JPG"/><Relationship Id="rId4" Type="http://schemas.openxmlformats.org/officeDocument/2006/relationships/image" Target="../media/image1.tiff"/></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12.xml"/><Relationship Id="rId5" Type="http://schemas.openxmlformats.org/officeDocument/2006/relationships/image" Target="../media/image6.png"/><Relationship Id="rId4" Type="http://schemas.openxmlformats.org/officeDocument/2006/relationships/image" Target="../media/image33.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image" Target="../media/image1.tiff"/><Relationship Id="rId5" Type="http://schemas.openxmlformats.org/officeDocument/2006/relationships/image" Target="../media/image3.jpe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24.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6.png"/><Relationship Id="rId4" Type="http://schemas.openxmlformats.org/officeDocument/2006/relationships/image" Target="../media/image40.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6.png"/><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43.pn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15.xml"/><Relationship Id="rId5" Type="http://schemas.openxmlformats.org/officeDocument/2006/relationships/image" Target="../media/image44.wmf"/><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16.xml"/><Relationship Id="rId5" Type="http://schemas.openxmlformats.org/officeDocument/2006/relationships/image" Target="../media/image6.png"/><Relationship Id="rId4" Type="http://schemas.openxmlformats.org/officeDocument/2006/relationships/image" Target="../media/image45.tiff"/></Relationships>
</file>

<file path=ppt/slides/_rels/slide2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tiff"/></Relationships>
</file>

<file path=ppt/slides/_rels/slide3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tiff"/></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50.jpg"/></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5.xml"/><Relationship Id="rId1" Type="http://schemas.openxmlformats.org/officeDocument/2006/relationships/slideLayout" Target="../slideLayouts/slideLayout6.xml"/><Relationship Id="rId4" Type="http://schemas.openxmlformats.org/officeDocument/2006/relationships/image" Target="../media/image1.tiff"/></Relationships>
</file>

<file path=ppt/slides/_rels/slide36.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tiff"/></Relationships>
</file>

<file path=ppt/slides/_rels/slide3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7.jpeg"/><Relationship Id="rId4" Type="http://schemas.openxmlformats.org/officeDocument/2006/relationships/image" Target="../media/image56.jpeg"/></Relationships>
</file>

<file path=ppt/slides/_rels/slide39.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1.tif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4.xml"/><Relationship Id="rId5" Type="http://schemas.openxmlformats.org/officeDocument/2006/relationships/image" Target="../media/image6.png"/><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1.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41.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42.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1.tiff"/></Relationships>
</file>

<file path=ppt/slides/_rels/slide4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63.png"/></Relationships>
</file>

<file path=ppt/slides/_rels/slide45.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1.tiff"/></Relationships>
</file>

<file path=ppt/slides/_rels/slide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65.JPG"/></Relationships>
</file>

<file path=ppt/slides/_rels/slide47.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1.tiff"/></Relationships>
</file>

<file path=ppt/slides/_rels/slide48.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image" Target="../media/image1.tiff"/></Relationships>
</file>

<file path=ppt/slides/_rels/slide49.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49.xml"/><Relationship Id="rId1" Type="http://schemas.openxmlformats.org/officeDocument/2006/relationships/slideLayout" Target="../slideLayouts/slideLayout7.xml"/><Relationship Id="rId5" Type="http://schemas.openxmlformats.org/officeDocument/2006/relationships/image" Target="../media/image1.tiff"/><Relationship Id="rId4" Type="http://schemas.openxmlformats.org/officeDocument/2006/relationships/image" Target="../media/image69.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5.xml"/><Relationship Id="rId6" Type="http://schemas.openxmlformats.org/officeDocument/2006/relationships/image" Target="../media/image9.jpeg"/><Relationship Id="rId5" Type="http://schemas.openxmlformats.org/officeDocument/2006/relationships/image" Target="../media/image8.wmf"/><Relationship Id="rId4" Type="http://schemas.openxmlformats.org/officeDocument/2006/relationships/image" Target="../media/image7.jpeg"/></Relationships>
</file>

<file path=ppt/slides/_rels/slide50.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50.xml"/><Relationship Id="rId1" Type="http://schemas.openxmlformats.org/officeDocument/2006/relationships/slideLayout" Target="../slideLayouts/slideLayout6.xml"/><Relationship Id="rId4" Type="http://schemas.openxmlformats.org/officeDocument/2006/relationships/image" Target="../media/image1.tiff"/></Relationships>
</file>

<file path=ppt/slides/_rels/slide51.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image" Target="../media/image1.tiff"/></Relationships>
</file>

<file path=ppt/slides/_rels/slide52.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52.xml"/><Relationship Id="rId1" Type="http://schemas.openxmlformats.org/officeDocument/2006/relationships/slideLayout" Target="../slideLayouts/slideLayout7.xml"/><Relationship Id="rId4" Type="http://schemas.openxmlformats.org/officeDocument/2006/relationships/image" Target="../media/image1.tiff"/></Relationships>
</file>

<file path=ppt/slides/_rels/slide5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3.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7" Type="http://schemas.openxmlformats.org/officeDocument/2006/relationships/image" Target="../media/image6.pn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74.emf"/><Relationship Id="rId5" Type="http://schemas.openxmlformats.org/officeDocument/2006/relationships/oleObject" Target="../embeddings/oleObject1.bin"/><Relationship Id="rId4" Type="http://schemas.openxmlformats.org/officeDocument/2006/relationships/image" Target="../media/image75.png"/></Relationships>
</file>

<file path=ppt/slides/_rels/slide5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1.tiff"/></Relationships>
</file>

<file path=ppt/slides/_rels/slide5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6.pn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8" Type="http://schemas.openxmlformats.org/officeDocument/2006/relationships/image" Target="../media/image16.tiff"/><Relationship Id="rId3" Type="http://schemas.openxmlformats.org/officeDocument/2006/relationships/image" Target="../media/image11.jpeg"/><Relationship Id="rId7" Type="http://schemas.openxmlformats.org/officeDocument/2006/relationships/image" Target="../media/image15.png"/><Relationship Id="rId12" Type="http://schemas.openxmlformats.org/officeDocument/2006/relationships/image" Target="../media/image19.wm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4.tiff"/><Relationship Id="rId11" Type="http://schemas.openxmlformats.org/officeDocument/2006/relationships/image" Target="../media/image18.wmf"/><Relationship Id="rId5" Type="http://schemas.openxmlformats.org/officeDocument/2006/relationships/image" Target="../media/image13.png"/><Relationship Id="rId10" Type="http://schemas.openxmlformats.org/officeDocument/2006/relationships/image" Target="../media/image6.png"/><Relationship Id="rId4" Type="http://schemas.openxmlformats.org/officeDocument/2006/relationships/image" Target="../media/image12.png"/><Relationship Id="rId9"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222821" y="6400800"/>
            <a:ext cx="1778179" cy="369332"/>
          </a:xfrm>
          <a:prstGeom prst="rect">
            <a:avLst/>
          </a:prstGeom>
          <a:noFill/>
        </p:spPr>
        <p:txBody>
          <a:bodyPr wrap="none" rtlCol="0">
            <a:spAutoFit/>
          </a:bodyPr>
          <a:lstStyle/>
          <a:p>
            <a:r>
              <a:rPr lang="en-US" dirty="0" smtClean="0">
                <a:solidFill>
                  <a:schemeClr val="bg1"/>
                </a:solidFill>
              </a:rPr>
              <a:t>by mtsvancouver</a:t>
            </a:r>
            <a:endParaRPr lang="en-US" dirty="0">
              <a:solidFill>
                <a:schemeClr val="bg1"/>
              </a:solidFill>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0600" y="6400800"/>
            <a:ext cx="454152" cy="396240"/>
          </a:xfrm>
          <a:prstGeom prst="rect">
            <a:avLst/>
          </a:prstGeom>
        </p:spPr>
      </p:pic>
      <p:sp>
        <p:nvSpPr>
          <p:cNvPr id="6" name="Title 1"/>
          <p:cNvSpPr txBox="1">
            <a:spLocks/>
          </p:cNvSpPr>
          <p:nvPr/>
        </p:nvSpPr>
        <p:spPr>
          <a:xfrm>
            <a:off x="1080580" y="3643087"/>
            <a:ext cx="6982841" cy="2757714"/>
          </a:xfrm>
          <a:prstGeom prst="rect">
            <a:avLst/>
          </a:prstGeom>
          <a:solidFill>
            <a:srgbClr val="C00000"/>
          </a:solidFill>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sz="2000" dirty="0" smtClean="0"/>
              <a:t>Authors:</a:t>
            </a:r>
            <a:br>
              <a:rPr lang="en-US" sz="2000" dirty="0" smtClean="0"/>
            </a:br>
            <a:r>
              <a:rPr lang="en-US" sz="2400" dirty="0" smtClean="0"/>
              <a:t>Dee Carlson, Natural Resources Conservation Service</a:t>
            </a:r>
          </a:p>
          <a:p>
            <a:r>
              <a:rPr lang="en-US" sz="2400" dirty="0" smtClean="0"/>
              <a:t>Sue Donaldson, University of Nevada</a:t>
            </a:r>
            <a:br>
              <a:rPr lang="en-US" sz="2400" dirty="0" smtClean="0"/>
            </a:br>
            <a:r>
              <a:rPr lang="en-US" sz="2400" dirty="0" smtClean="0"/>
              <a:t>Ronda Hirnyck, University of Idaho</a:t>
            </a:r>
            <a:br>
              <a:rPr lang="en-US" sz="2400" dirty="0" smtClean="0"/>
            </a:br>
            <a:r>
              <a:rPr lang="en-US" sz="2400" dirty="0" smtClean="0"/>
              <a:t>Jane Thomas, Washington State University</a:t>
            </a:r>
            <a:r>
              <a:rPr lang="en-US" sz="2000" dirty="0" smtClean="0"/>
              <a:t/>
            </a:r>
            <a:br>
              <a:rPr lang="en-US" sz="2000" dirty="0" smtClean="0"/>
            </a:br>
            <a:r>
              <a:rPr lang="en-US" sz="2000" dirty="0" smtClean="0"/>
              <a:t/>
            </a:r>
            <a:br>
              <a:rPr lang="en-US" sz="2000" dirty="0" smtClean="0"/>
            </a:br>
            <a:r>
              <a:rPr lang="en-US" sz="1800" dirty="0" smtClean="0"/>
              <a:t>This slide set was funded by USDA NIFA through</a:t>
            </a:r>
          </a:p>
          <a:p>
            <a:r>
              <a:rPr lang="en-US" sz="1800" dirty="0" smtClean="0"/>
              <a:t>the Western Integrated Pest Management Center</a:t>
            </a:r>
          </a:p>
          <a:p>
            <a:r>
              <a:rPr lang="en-US" sz="1200" dirty="0" smtClean="0">
                <a:solidFill>
                  <a:schemeClr val="bg1"/>
                </a:solidFill>
              </a:rPr>
              <a:t>January, 2013</a:t>
            </a:r>
            <a:endParaRPr lang="en-US" sz="1300" dirty="0">
              <a:solidFill>
                <a:schemeClr val="bg1"/>
              </a:solidFill>
            </a:endParaRPr>
          </a:p>
        </p:txBody>
      </p:sp>
      <p:sp>
        <p:nvSpPr>
          <p:cNvPr id="2" name="Title 1"/>
          <p:cNvSpPr>
            <a:spLocks noGrp="1"/>
          </p:cNvSpPr>
          <p:nvPr>
            <p:ph type="ctrTitle"/>
          </p:nvPr>
        </p:nvSpPr>
        <p:spPr>
          <a:xfrm>
            <a:off x="423923" y="474562"/>
            <a:ext cx="8296154" cy="2685327"/>
          </a:xfrm>
          <a:solidFill>
            <a:srgbClr val="C00000"/>
          </a:solidFill>
          <a:scene3d>
            <a:camera prst="orthographicFron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a:normAutofit/>
          </a:bodyPr>
          <a:lstStyle/>
          <a:p>
            <a:r>
              <a:rPr lang="en-US" dirty="0" smtClean="0"/>
              <a:t>Water Quality Protection Measures for Agriculture</a:t>
            </a:r>
            <a:endParaRPr lang="en-US" dirty="0">
              <a:solidFill>
                <a:schemeClr val="bg1"/>
              </a:solidFill>
            </a:endParaRP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067800" cy="1295400"/>
          </a:xfrm>
          <a:noFill/>
        </p:spPr>
        <p:txBody>
          <a:bodyPr>
            <a:noAutofit/>
          </a:bodyPr>
          <a:lstStyle/>
          <a:p>
            <a:r>
              <a:rPr lang="en-US" sz="4000" dirty="0" smtClean="0">
                <a:solidFill>
                  <a:schemeClr val="tx1"/>
                </a:solidFill>
                <a:cs typeface="Arial" pitchFamily="34" charset="0"/>
              </a:rPr>
              <a:t>During pesticide applications, sprays can be carried into water.</a:t>
            </a:r>
            <a:endParaRPr lang="en-US" sz="4000" dirty="0">
              <a:solidFill>
                <a:schemeClr val="tx1"/>
              </a:solidFill>
              <a:cs typeface="Arial"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676400"/>
            <a:ext cx="6705600" cy="5029200"/>
          </a:xfrm>
          <a:prstGeom prst="rect">
            <a:avLst/>
          </a:prstGeom>
        </p:spPr>
      </p:pic>
      <p:sp>
        <p:nvSpPr>
          <p:cNvPr id="6" name="TextBox 5"/>
          <p:cNvSpPr txBox="1"/>
          <p:nvPr/>
        </p:nvSpPr>
        <p:spPr>
          <a:xfrm>
            <a:off x="5791200" y="6443990"/>
            <a:ext cx="2590800" cy="26161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100" dirty="0" smtClean="0">
                <a:solidFill>
                  <a:schemeClr val="bg1"/>
                </a:solidFill>
              </a:rPr>
              <a:t>Photo courtesy of  Steve Castagnoli, OSU</a:t>
            </a:r>
            <a:endParaRPr lang="en-US" sz="1100" dirty="0">
              <a:solidFill>
                <a:schemeClr val="bg1"/>
              </a:solidFill>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extLst>
      <p:ext uri="{BB962C8B-B14F-4D97-AF65-F5344CB8AC3E}">
        <p14:creationId xmlns:p14="http://schemas.microsoft.com/office/powerpoint/2010/main" val="5963479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a:noFill/>
        </p:spPr>
        <p:txBody>
          <a:bodyPr>
            <a:noAutofit/>
          </a:bodyPr>
          <a:lstStyle/>
          <a:p>
            <a:r>
              <a:rPr lang="en-US" sz="4000" dirty="0" smtClean="0">
                <a:solidFill>
                  <a:schemeClr val="tx1"/>
                </a:solidFill>
                <a:latin typeface="+mn-lt"/>
                <a:cs typeface="Arial" pitchFamily="34" charset="0"/>
              </a:rPr>
              <a:t>Runoff and erosion can move pesticides off site.</a:t>
            </a:r>
            <a:endParaRPr lang="en-US" sz="4000" dirty="0">
              <a:solidFill>
                <a:schemeClr val="tx1"/>
              </a:solidFill>
              <a:latin typeface="+mn-lt"/>
              <a:cs typeface="Arial" pitchFamily="34"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39742" y="1371600"/>
            <a:ext cx="3332080" cy="5029200"/>
          </a:xfrm>
          <a:prstGeom prst="rect">
            <a:avLst/>
          </a:prstGeom>
        </p:spPr>
      </p:pic>
      <p:pic>
        <p:nvPicPr>
          <p:cNvPr id="5" name="Picture 4" descr="usgs_caalmond.png"/>
          <p:cNvPicPr>
            <a:picLocks noChangeAspect="1"/>
          </p:cNvPicPr>
          <p:nvPr/>
        </p:nvPicPr>
        <p:blipFill>
          <a:blip r:embed="rId4" cstate="print"/>
          <a:stretch>
            <a:fillRect/>
          </a:stretch>
        </p:blipFill>
        <p:spPr>
          <a:xfrm>
            <a:off x="228600" y="2438400"/>
            <a:ext cx="5237655" cy="3962400"/>
          </a:xfrm>
          <a:prstGeom prst="rect">
            <a:avLst/>
          </a:prstGeom>
          <a:noFill/>
          <a:ln>
            <a:noFill/>
          </a:ln>
          <a:effectLst/>
        </p:spPr>
      </p:pic>
      <p:sp>
        <p:nvSpPr>
          <p:cNvPr id="8" name="TextBox 7"/>
          <p:cNvSpPr txBox="1"/>
          <p:nvPr/>
        </p:nvSpPr>
        <p:spPr>
          <a:xfrm>
            <a:off x="7086600" y="6096000"/>
            <a:ext cx="1905000" cy="261610"/>
          </a:xfrm>
          <a:prstGeom prst="rect">
            <a:avLst/>
          </a:prstGeom>
          <a:noFill/>
          <a:ln>
            <a:noFill/>
          </a:ln>
        </p:spPr>
        <p:txBody>
          <a:bodyPr wrap="square" rtlCol="0">
            <a:spAutoFit/>
          </a:bodyPr>
          <a:lstStyle/>
          <a:p>
            <a:r>
              <a:rPr lang="en-US" sz="1100" dirty="0" smtClean="0">
                <a:solidFill>
                  <a:schemeClr val="bg1"/>
                </a:solidFill>
              </a:rPr>
              <a:t>Photo courtesy of USDA-NRCS</a:t>
            </a:r>
            <a:endParaRPr lang="en-US" sz="1100" dirty="0">
              <a:solidFill>
                <a:schemeClr val="bg1"/>
              </a:solidFill>
            </a:endParaRPr>
          </a:p>
        </p:txBody>
      </p:sp>
      <p:sp>
        <p:nvSpPr>
          <p:cNvPr id="3" name="TextBox 2"/>
          <p:cNvSpPr txBox="1"/>
          <p:nvPr/>
        </p:nvSpPr>
        <p:spPr>
          <a:xfrm>
            <a:off x="3886200" y="6062990"/>
            <a:ext cx="1828800" cy="26161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100" dirty="0" smtClean="0">
                <a:solidFill>
                  <a:schemeClr val="bg1"/>
                </a:solidFill>
              </a:rPr>
              <a:t>Photo courtesy of USGS</a:t>
            </a:r>
            <a:endParaRPr lang="en-US" sz="1100" dirty="0">
              <a:solidFill>
                <a:schemeClr val="bg1"/>
              </a:solidFill>
            </a:endParaRPr>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extLst>
      <p:ext uri="{BB962C8B-B14F-4D97-AF65-F5344CB8AC3E}">
        <p14:creationId xmlns:p14="http://schemas.microsoft.com/office/powerpoint/2010/main" val="20958097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a:noFill/>
        </p:spPr>
        <p:txBody>
          <a:bodyPr>
            <a:normAutofit fontScale="90000"/>
          </a:bodyPr>
          <a:lstStyle/>
          <a:p>
            <a:r>
              <a:rPr lang="en-US" dirty="0" smtClean="0">
                <a:solidFill>
                  <a:schemeClr val="tx1"/>
                </a:solidFill>
                <a:cs typeface="Arial" pitchFamily="34" charset="0"/>
              </a:rPr>
              <a:t>Pesticides can leach into the water table.</a:t>
            </a:r>
            <a:endParaRPr lang="en-US" dirty="0">
              <a:solidFill>
                <a:schemeClr val="tx1"/>
              </a:solidFill>
              <a:cs typeface="Arial" pitchFamily="34"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45708" y="1371600"/>
            <a:ext cx="4052584" cy="5410200"/>
          </a:xfrm>
          <a:prstGeom prst="rect">
            <a:avLst/>
          </a:prstGeom>
        </p:spPr>
      </p:pic>
      <p:sp>
        <p:nvSpPr>
          <p:cNvPr id="5" name="TextBox 4"/>
          <p:cNvSpPr txBox="1"/>
          <p:nvPr/>
        </p:nvSpPr>
        <p:spPr>
          <a:xfrm>
            <a:off x="2514600" y="6350913"/>
            <a:ext cx="2743200" cy="430887"/>
          </a:xfrm>
          <a:prstGeom prst="rect">
            <a:avLst/>
          </a:prstGeom>
          <a:noFill/>
          <a:ln w="19050">
            <a:noFill/>
          </a:ln>
        </p:spPr>
        <p:txBody>
          <a:bodyPr wrap="square" rtlCol="0">
            <a:spAutoFit/>
          </a:bodyPr>
          <a:lstStyle/>
          <a:p>
            <a:r>
              <a:rPr lang="en-US" sz="1100" dirty="0" smtClean="0">
                <a:solidFill>
                  <a:schemeClr val="bg1"/>
                </a:solidFill>
              </a:rPr>
              <a:t>Photo courtesy of</a:t>
            </a:r>
          </a:p>
          <a:p>
            <a:r>
              <a:rPr lang="en-US" sz="1100" dirty="0" smtClean="0">
                <a:solidFill>
                  <a:schemeClr val="bg1"/>
                </a:solidFill>
              </a:rPr>
              <a:t>Kansas </a:t>
            </a:r>
            <a:r>
              <a:rPr lang="en-US" sz="1100" dirty="0">
                <a:solidFill>
                  <a:schemeClr val="bg1"/>
                </a:solidFill>
              </a:rPr>
              <a:t>Geological Society </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extLst>
      <p:ext uri="{BB962C8B-B14F-4D97-AF65-F5344CB8AC3E}">
        <p14:creationId xmlns:p14="http://schemas.microsoft.com/office/powerpoint/2010/main" val="40379148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5" name="Picture 1" descr="D:\spudchem.jpg"/>
          <p:cNvPicPr>
            <a:picLocks noChangeAspect="1" noChangeArrowheads="1"/>
          </p:cNvPicPr>
          <p:nvPr/>
        </p:nvPicPr>
        <p:blipFill>
          <a:blip r:embed="rId4" cstate="print"/>
          <a:srcRect/>
          <a:stretch>
            <a:fillRect/>
          </a:stretch>
        </p:blipFill>
        <p:spPr bwMode="auto">
          <a:xfrm>
            <a:off x="0" y="740833"/>
            <a:ext cx="9144000" cy="6117167"/>
          </a:xfrm>
          <a:prstGeom prst="rect">
            <a:avLst/>
          </a:prstGeom>
          <a:noFill/>
        </p:spPr>
      </p:pic>
      <p:sp>
        <p:nvSpPr>
          <p:cNvPr id="2" name="Title 1"/>
          <p:cNvSpPr>
            <a:spLocks noGrp="1"/>
          </p:cNvSpPr>
          <p:nvPr>
            <p:ph type="title"/>
          </p:nvPr>
        </p:nvSpPr>
        <p:spPr>
          <a:xfrm>
            <a:off x="0" y="0"/>
            <a:ext cx="9144000" cy="1417638"/>
          </a:xfrm>
          <a:solidFill>
            <a:schemeClr val="bg1"/>
          </a:solidFill>
        </p:spPr>
        <p:txBody>
          <a:bodyPr>
            <a:normAutofit fontScale="90000"/>
          </a:bodyPr>
          <a:lstStyle/>
          <a:p>
            <a:pPr marR="0" rtl="0"/>
            <a:r>
              <a:rPr lang="en-US" baseline="0" dirty="0" smtClean="0">
                <a:cs typeface="Arial" pitchFamily="34" charset="0"/>
              </a:rPr>
              <a:t>Improper pesticide handling can contaminate</a:t>
            </a:r>
            <a:r>
              <a:rPr lang="en-US" dirty="0" smtClean="0">
                <a:cs typeface="Arial" pitchFamily="34" charset="0"/>
              </a:rPr>
              <a:t> water.</a:t>
            </a:r>
            <a:endParaRPr lang="en-US" baseline="0" dirty="0" smtClean="0">
              <a:cs typeface="Arial" pitchFamily="34" charset="0"/>
            </a:endParaRPr>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676400"/>
          </a:xfrm>
          <a:noFill/>
        </p:spPr>
        <p:txBody>
          <a:bodyPr>
            <a:normAutofit/>
          </a:bodyPr>
          <a:lstStyle/>
          <a:p>
            <a:r>
              <a:rPr lang="en-US" sz="4000" dirty="0" smtClean="0">
                <a:solidFill>
                  <a:schemeClr val="tx1"/>
                </a:solidFill>
              </a:rPr>
              <a:t>Pesticides sometimes get in water through intentional, direct application.</a:t>
            </a:r>
            <a:endParaRPr lang="en-US" sz="4000" dirty="0">
              <a:solidFill>
                <a:schemeClr val="tx1"/>
              </a:solidFill>
            </a:endParaRPr>
          </a:p>
        </p:txBody>
      </p:sp>
      <p:pic>
        <p:nvPicPr>
          <p:cNvPr id="3" name="Picture 2" descr="aquatic pesticide.jpg"/>
          <p:cNvPicPr>
            <a:picLocks noChangeAspect="1"/>
          </p:cNvPicPr>
          <p:nvPr/>
        </p:nvPicPr>
        <p:blipFill rotWithShape="1">
          <a:blip r:embed="rId4" cstate="print"/>
          <a:srcRect l="1166" t="2250" r="2133" b="2250"/>
          <a:stretch/>
        </p:blipFill>
        <p:spPr>
          <a:xfrm>
            <a:off x="304800" y="1339332"/>
            <a:ext cx="8382000" cy="5518668"/>
          </a:xfrm>
          <a:prstGeom prst="rect">
            <a:avLst/>
          </a:prstGeom>
          <a:ln>
            <a:noFill/>
          </a:ln>
        </p:spPr>
      </p:pic>
      <p:sp>
        <p:nvSpPr>
          <p:cNvPr id="4" name="Rectangle 3"/>
          <p:cNvSpPr/>
          <p:nvPr/>
        </p:nvSpPr>
        <p:spPr>
          <a:xfrm>
            <a:off x="7086600" y="6215390"/>
            <a:ext cx="1828800" cy="261610"/>
          </a:xfrm>
          <a:prstGeom prst="rect">
            <a:avLst/>
          </a:prstGeom>
          <a:noFill/>
          <a:ln w="19050">
            <a:noFill/>
          </a:ln>
        </p:spPr>
        <p:txBody>
          <a:bodyPr wrap="square">
            <a:spAutoFit/>
          </a:bodyPr>
          <a:lstStyle/>
          <a:p>
            <a:r>
              <a:rPr lang="en-US" sz="1100" dirty="0" smtClean="0">
                <a:solidFill>
                  <a:schemeClr val="bg1"/>
                </a:solidFill>
              </a:rPr>
              <a:t>Photo courtesy of UCIPM</a:t>
            </a:r>
            <a:endParaRPr lang="en-US" sz="1100" dirty="0">
              <a:solidFill>
                <a:schemeClr val="bg1"/>
              </a:solidFill>
            </a:endParaRPr>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30480" y="0"/>
            <a:ext cx="9174480" cy="1524000"/>
          </a:xfrm>
          <a:solidFill>
            <a:srgbClr val="C00000"/>
          </a:solidFill>
        </p:spPr>
        <p:txBody>
          <a:bodyPr>
            <a:normAutofit/>
          </a:bodyPr>
          <a:lstStyle/>
          <a:p>
            <a:r>
              <a:rPr lang="en-US" sz="4000" dirty="0" smtClean="0"/>
              <a:t>Weather conditions impact pesticide movement.</a:t>
            </a:r>
            <a:endParaRPr lang="en-US" sz="4000" dirty="0"/>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10600" y="6400800"/>
            <a:ext cx="454152" cy="396240"/>
          </a:xfrm>
          <a:prstGeom prst="rect">
            <a:avLst/>
          </a:prstGeom>
        </p:spPr>
      </p:pic>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farm3.staticflickr.com/2800/4523191355_56999d317e.jpg"/>
          <p:cNvPicPr>
            <a:picLocks noChangeAspect="1" noChangeArrowheads="1"/>
          </p:cNvPicPr>
          <p:nvPr/>
        </p:nvPicPr>
        <p:blipFill>
          <a:blip r:embed="rId4" cstate="print"/>
          <a:srcRect/>
          <a:stretch>
            <a:fillRect/>
          </a:stretch>
        </p:blipFill>
        <p:spPr bwMode="auto">
          <a:xfrm>
            <a:off x="0" y="950977"/>
            <a:ext cx="9144000" cy="5907024"/>
          </a:xfrm>
          <a:prstGeom prst="rect">
            <a:avLst/>
          </a:prstGeom>
          <a:noFill/>
        </p:spPr>
      </p:pic>
      <p:sp>
        <p:nvSpPr>
          <p:cNvPr id="2" name="Title 1"/>
          <p:cNvSpPr>
            <a:spLocks noGrp="1"/>
          </p:cNvSpPr>
          <p:nvPr>
            <p:ph type="title"/>
          </p:nvPr>
        </p:nvSpPr>
        <p:spPr>
          <a:xfrm>
            <a:off x="0" y="0"/>
            <a:ext cx="9144000" cy="1417638"/>
          </a:xfrm>
          <a:solidFill>
            <a:schemeClr val="bg1"/>
          </a:solidFill>
        </p:spPr>
        <p:txBody>
          <a:bodyPr>
            <a:normAutofit fontScale="90000"/>
          </a:bodyPr>
          <a:lstStyle/>
          <a:p>
            <a:pPr marR="0" rtl="0"/>
            <a:r>
              <a:rPr lang="en-US" dirty="0" smtClean="0">
                <a:cs typeface="Arial" pitchFamily="34" charset="0"/>
              </a:rPr>
              <a:t>Excessive or untimely rai</a:t>
            </a:r>
            <a:r>
              <a:rPr lang="en-US" baseline="0" dirty="0" smtClean="0">
                <a:cs typeface="Arial" pitchFamily="34" charset="0"/>
              </a:rPr>
              <a:t>nfall</a:t>
            </a:r>
            <a:r>
              <a:rPr lang="en-US" dirty="0" smtClean="0">
                <a:cs typeface="Arial" pitchFamily="34" charset="0"/>
              </a:rPr>
              <a:t> </a:t>
            </a:r>
            <a:r>
              <a:rPr lang="en-US" baseline="0" dirty="0" smtClean="0">
                <a:cs typeface="Arial" pitchFamily="34" charset="0"/>
              </a:rPr>
              <a:t>can affect pesticide movement.</a:t>
            </a: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10600" y="6400800"/>
            <a:ext cx="454152" cy="396240"/>
          </a:xfrm>
          <a:prstGeom prst="rect">
            <a:avLst/>
          </a:prstGeom>
        </p:spPr>
      </p:pic>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0" y="6568966"/>
            <a:ext cx="2339290" cy="261610"/>
          </a:xfrm>
          <a:prstGeom prst="rect">
            <a:avLst/>
          </a:prstGeom>
          <a:noFill/>
          <a:ln w="19050">
            <a:noFill/>
          </a:ln>
        </p:spPr>
        <p:txBody>
          <a:bodyPr wrap="square" rtlCol="0">
            <a:spAutoFit/>
          </a:bodyPr>
          <a:lstStyle/>
          <a:p>
            <a:r>
              <a:rPr lang="en-US" sz="1100" dirty="0" smtClean="0">
                <a:solidFill>
                  <a:schemeClr val="bg1"/>
                </a:solidFill>
              </a:rPr>
              <a:t>Photo by tinle Yla, Flickr</a:t>
            </a:r>
            <a:endParaRPr lang="en-US" sz="1100" dirty="0">
              <a:solidFill>
                <a:schemeClr val="bg1"/>
              </a:solidFill>
            </a:endParaRPr>
          </a:p>
        </p:txBody>
      </p:sp>
      <p:sp>
        <p:nvSpPr>
          <p:cNvPr id="2" name="Title 1"/>
          <p:cNvSpPr>
            <a:spLocks noGrp="1"/>
          </p:cNvSpPr>
          <p:nvPr>
            <p:ph type="title"/>
          </p:nvPr>
        </p:nvSpPr>
        <p:spPr>
          <a:xfrm>
            <a:off x="0" y="0"/>
            <a:ext cx="9144000" cy="1417638"/>
          </a:xfrm>
          <a:solidFill>
            <a:schemeClr val="bg1"/>
          </a:solidFill>
        </p:spPr>
        <p:txBody>
          <a:bodyPr>
            <a:normAutofit fontScale="90000"/>
          </a:bodyPr>
          <a:lstStyle/>
          <a:p>
            <a:pPr marR="0" rtl="0"/>
            <a:r>
              <a:rPr lang="en-US" baseline="0" dirty="0" smtClean="0">
                <a:cs typeface="Arial" pitchFamily="34" charset="0"/>
              </a:rPr>
              <a:t>Wind direction and speed can </a:t>
            </a:r>
            <a:r>
              <a:rPr lang="en-US" dirty="0" smtClean="0">
                <a:cs typeface="Arial" pitchFamily="34" charset="0"/>
              </a:rPr>
              <a:t>cause off-site pesticide movement.</a:t>
            </a:r>
            <a:r>
              <a:rPr lang="en-US" baseline="0" dirty="0" smtClean="0">
                <a:latin typeface="Arial"/>
              </a:rPr>
              <a:t>	</a:t>
            </a:r>
            <a:endParaRPr lang="en-US" baseline="0" dirty="0" smtClean="0">
              <a:latin typeface="Times New Roman"/>
            </a:endParaRP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9492" y="6477000"/>
            <a:ext cx="414508" cy="350626"/>
          </a:xfrm>
          <a:prstGeom prst="rect">
            <a:avLst/>
          </a:prstGeom>
        </p:spPr>
      </p:pic>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11151"/>
            <a:ext cx="9144000" cy="6446849"/>
          </a:xfrm>
          <a:prstGeom prst="rect">
            <a:avLst/>
          </a:prstGeom>
        </p:spPr>
      </p:pic>
      <p:sp>
        <p:nvSpPr>
          <p:cNvPr id="4" name="TextBox 3"/>
          <p:cNvSpPr txBox="1"/>
          <p:nvPr/>
        </p:nvSpPr>
        <p:spPr>
          <a:xfrm>
            <a:off x="0" y="6596390"/>
            <a:ext cx="3429000" cy="261610"/>
          </a:xfrm>
          <a:prstGeom prst="rect">
            <a:avLst/>
          </a:prstGeom>
          <a:noFill/>
          <a:ln w="19050">
            <a:noFill/>
          </a:ln>
        </p:spPr>
        <p:txBody>
          <a:bodyPr wrap="square" rtlCol="0">
            <a:spAutoFit/>
          </a:bodyPr>
          <a:lstStyle/>
          <a:p>
            <a:r>
              <a:rPr lang="en-US" sz="1100" dirty="0" smtClean="0">
                <a:solidFill>
                  <a:schemeClr val="bg1"/>
                </a:solidFill>
              </a:rPr>
              <a:t>Photo courtesy of Maricopa Air Quality Department </a:t>
            </a:r>
            <a:endParaRPr lang="en-US" sz="1100" dirty="0">
              <a:solidFill>
                <a:schemeClr val="bg1"/>
              </a:solidFill>
            </a:endParaRPr>
          </a:p>
        </p:txBody>
      </p:sp>
      <p:sp>
        <p:nvSpPr>
          <p:cNvPr id="8" name="Title 7"/>
          <p:cNvSpPr>
            <a:spLocks noGrp="1"/>
          </p:cNvSpPr>
          <p:nvPr>
            <p:ph type="title"/>
          </p:nvPr>
        </p:nvSpPr>
        <p:spPr>
          <a:xfrm>
            <a:off x="0" y="0"/>
            <a:ext cx="9144000" cy="1447800"/>
          </a:xfrm>
          <a:solidFill>
            <a:schemeClr val="bg1"/>
          </a:solidFill>
        </p:spPr>
        <p:txBody>
          <a:bodyPr>
            <a:normAutofit/>
          </a:bodyPr>
          <a:lstStyle/>
          <a:p>
            <a:r>
              <a:rPr lang="en-US" sz="4000" dirty="0" smtClean="0">
                <a:cs typeface="Arial" pitchFamily="34" charset="0"/>
              </a:rPr>
              <a:t>Temperature inversions can cause pesticides to move off site.</a:t>
            </a:r>
            <a:endParaRPr lang="en-US" sz="4000" dirty="0">
              <a:cs typeface="Arial" pitchFamily="34" charset="0"/>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0600" y="6400800"/>
            <a:ext cx="454152" cy="396240"/>
          </a:xfrm>
          <a:prstGeom prst="rect">
            <a:avLst/>
          </a:prstGeom>
        </p:spPr>
      </p:pic>
      <p:grpSp>
        <p:nvGrpSpPr>
          <p:cNvPr id="7" name="Group 6"/>
          <p:cNvGrpSpPr/>
          <p:nvPr/>
        </p:nvGrpSpPr>
        <p:grpSpPr>
          <a:xfrm>
            <a:off x="0" y="0"/>
            <a:ext cx="9144000" cy="6858000"/>
            <a:chOff x="0" y="0"/>
            <a:chExt cx="9144000" cy="6858000"/>
          </a:xfrm>
        </p:grpSpPr>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TextBox 8"/>
            <p:cNvSpPr txBox="1"/>
            <p:nvPr/>
          </p:nvSpPr>
          <p:spPr>
            <a:xfrm>
              <a:off x="21766" y="6580878"/>
              <a:ext cx="2745658" cy="261610"/>
            </a:xfrm>
            <a:prstGeom prst="rect">
              <a:avLst/>
            </a:prstGeom>
            <a:noFill/>
            <a:ln w="19050">
              <a:noFill/>
            </a:ln>
          </p:spPr>
          <p:txBody>
            <a:bodyPr wrap="square" rtlCol="0">
              <a:spAutoFit/>
            </a:bodyPr>
            <a:lstStyle/>
            <a:p>
              <a:r>
                <a:rPr lang="en-US" sz="1100" dirty="0" smtClean="0">
                  <a:solidFill>
                    <a:schemeClr val="bg1"/>
                  </a:solidFill>
                </a:rPr>
                <a:t>Photo courtesy of nordique, Peter Stevens</a:t>
              </a:r>
              <a:endParaRPr lang="en-US" sz="1100" dirty="0">
                <a:solidFill>
                  <a:schemeClr val="bg1"/>
                </a:solidFill>
              </a:endParaRPr>
            </a:p>
          </p:txBody>
        </p:sp>
      </p:grpSp>
    </p:spTree>
    <p:extLst>
      <p:ext uri="{BB962C8B-B14F-4D97-AF65-F5344CB8AC3E}">
        <p14:creationId xmlns:p14="http://schemas.microsoft.com/office/powerpoint/2010/main" val="3317294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22966" t="-3038" r="9404" b="3038"/>
          <a:stretch/>
        </p:blipFill>
        <p:spPr>
          <a:xfrm>
            <a:off x="76200" y="457200"/>
            <a:ext cx="5339016" cy="5638800"/>
          </a:xfrm>
          <a:prstGeom prst="rect">
            <a:avLst/>
          </a:prstGeom>
        </p:spPr>
      </p:pic>
      <p:sp>
        <p:nvSpPr>
          <p:cNvPr id="2" name="Title 1"/>
          <p:cNvSpPr>
            <a:spLocks noGrp="1"/>
          </p:cNvSpPr>
          <p:nvPr>
            <p:ph type="title"/>
          </p:nvPr>
        </p:nvSpPr>
        <p:spPr>
          <a:xfrm>
            <a:off x="4815839" y="152400"/>
            <a:ext cx="4191000" cy="6248400"/>
          </a:xfrm>
          <a:solidFill>
            <a:srgbClr val="C00000"/>
          </a:solidFill>
        </p:spPr>
        <p:txBody>
          <a:bodyPr>
            <a:normAutofit/>
          </a:bodyPr>
          <a:lstStyle/>
          <a:p>
            <a:r>
              <a:rPr lang="en-US" dirty="0" smtClean="0">
                <a:latin typeface="+mn-lt"/>
              </a:rPr>
              <a:t>Soil characteristics and pesticide properties influence off-site movement of pesticides.</a:t>
            </a:r>
            <a:endParaRPr lang="en-US" dirty="0">
              <a:latin typeface="+mn-lt"/>
            </a:endParaRPr>
          </a:p>
        </p:txBody>
      </p:sp>
      <p:sp>
        <p:nvSpPr>
          <p:cNvPr id="5" name="TextBox 4"/>
          <p:cNvSpPr txBox="1"/>
          <p:nvPr/>
        </p:nvSpPr>
        <p:spPr>
          <a:xfrm>
            <a:off x="2971800" y="5867400"/>
            <a:ext cx="2133600" cy="261610"/>
          </a:xfrm>
          <a:prstGeom prst="rect">
            <a:avLst/>
          </a:prstGeom>
          <a:noFill/>
          <a:ln>
            <a:noFill/>
          </a:ln>
        </p:spPr>
        <p:txBody>
          <a:bodyPr wrap="square" rtlCol="0">
            <a:spAutoFit/>
          </a:bodyPr>
          <a:lstStyle/>
          <a:p>
            <a:r>
              <a:rPr lang="en-US" sz="1100" dirty="0" smtClean="0">
                <a:solidFill>
                  <a:schemeClr val="bg1"/>
                </a:solidFill>
              </a:rPr>
              <a:t>Photo courtesy of USDA-NRCS</a:t>
            </a:r>
            <a:endParaRPr lang="en-US" sz="1100" dirty="0">
              <a:solidFill>
                <a:schemeClr val="bg1"/>
              </a:solidFill>
            </a:endParaRP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8" name="Picture 4" descr="http://farm6.staticflickr.com/5132/5587010785_16a17d3915.jpg"/>
          <p:cNvPicPr>
            <a:picLocks noChangeAspect="1" noChangeArrowheads="1"/>
          </p:cNvPicPr>
          <p:nvPr/>
        </p:nvPicPr>
        <p:blipFill>
          <a:blip r:embed="rId4" cstate="print"/>
          <a:srcRect/>
          <a:stretch>
            <a:fillRect/>
          </a:stretch>
        </p:blipFill>
        <p:spPr bwMode="auto">
          <a:xfrm>
            <a:off x="1295400" y="1905001"/>
            <a:ext cx="6680546" cy="4876800"/>
          </a:xfrm>
          <a:prstGeom prst="rect">
            <a:avLst/>
          </a:prstGeom>
          <a:noFill/>
        </p:spPr>
      </p:pic>
      <p:sp>
        <p:nvSpPr>
          <p:cNvPr id="5" name="TextBox 4"/>
          <p:cNvSpPr txBox="1"/>
          <p:nvPr/>
        </p:nvSpPr>
        <p:spPr>
          <a:xfrm>
            <a:off x="6222821" y="6400800"/>
            <a:ext cx="1778179" cy="369332"/>
          </a:xfrm>
          <a:prstGeom prst="rect">
            <a:avLst/>
          </a:prstGeom>
          <a:noFill/>
        </p:spPr>
        <p:txBody>
          <a:bodyPr wrap="none" rtlCol="0">
            <a:spAutoFit/>
          </a:bodyPr>
          <a:lstStyle/>
          <a:p>
            <a:r>
              <a:rPr lang="en-US" dirty="0" smtClean="0">
                <a:solidFill>
                  <a:schemeClr val="bg1"/>
                </a:solidFill>
              </a:rPr>
              <a:t>by mtsvancouver</a:t>
            </a:r>
            <a:endParaRPr lang="en-US" dirty="0">
              <a:solidFill>
                <a:schemeClr val="bg1"/>
              </a:solidFill>
            </a:endParaRPr>
          </a:p>
        </p:txBody>
      </p:sp>
      <p:grpSp>
        <p:nvGrpSpPr>
          <p:cNvPr id="6" name="Group 5"/>
          <p:cNvGrpSpPr/>
          <p:nvPr/>
        </p:nvGrpSpPr>
        <p:grpSpPr>
          <a:xfrm>
            <a:off x="0" y="365760"/>
            <a:ext cx="9144000" cy="6492240"/>
            <a:chOff x="20320" y="365760"/>
            <a:chExt cx="9128760" cy="6492240"/>
          </a:xfrm>
        </p:grpSpPr>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20" y="365760"/>
              <a:ext cx="9128760" cy="6492240"/>
            </a:xfrm>
            <a:prstGeom prst="rect">
              <a:avLst/>
            </a:prstGeom>
            <a:ln>
              <a:noFill/>
            </a:ln>
          </p:spPr>
        </p:pic>
        <p:sp>
          <p:nvSpPr>
            <p:cNvPr id="8" name="TextBox 7"/>
            <p:cNvSpPr txBox="1"/>
            <p:nvPr/>
          </p:nvSpPr>
          <p:spPr>
            <a:xfrm>
              <a:off x="20320" y="6597134"/>
              <a:ext cx="3290951" cy="260866"/>
            </a:xfrm>
            <a:prstGeom prst="rect">
              <a:avLst/>
            </a:prstGeom>
            <a:noFill/>
            <a:ln w="19050">
              <a:noFill/>
            </a:ln>
          </p:spPr>
          <p:txBody>
            <a:bodyPr wrap="square" rtlCol="0">
              <a:spAutoFit/>
            </a:bodyPr>
            <a:lstStyle/>
            <a:p>
              <a:r>
                <a:rPr lang="en-US" sz="1100" dirty="0">
                  <a:solidFill>
                    <a:schemeClr val="bg1"/>
                  </a:solidFill>
                </a:rPr>
                <a:t>Photo </a:t>
              </a:r>
              <a:r>
                <a:rPr lang="en-US" sz="1100" dirty="0" smtClean="0">
                  <a:solidFill>
                    <a:schemeClr val="bg1"/>
                  </a:solidFill>
                </a:rPr>
                <a:t>courtesy </a:t>
              </a:r>
              <a:r>
                <a:rPr lang="en-US" sz="1100" dirty="0">
                  <a:solidFill>
                    <a:schemeClr val="bg1"/>
                  </a:solidFill>
                </a:rPr>
                <a:t>of Joel </a:t>
              </a:r>
              <a:r>
                <a:rPr lang="en-US" sz="1100" dirty="0" smtClean="0">
                  <a:solidFill>
                    <a:schemeClr val="bg1"/>
                  </a:solidFill>
                </a:rPr>
                <a:t>Sartore, </a:t>
              </a:r>
              <a:r>
                <a:rPr lang="en-US" sz="1100" dirty="0">
                  <a:solidFill>
                    <a:schemeClr val="bg1"/>
                  </a:solidFill>
                </a:rPr>
                <a:t>National Geographic</a:t>
              </a:r>
            </a:p>
          </p:txBody>
        </p:sp>
      </p:grpSp>
      <p:sp>
        <p:nvSpPr>
          <p:cNvPr id="2" name="Title 1"/>
          <p:cNvSpPr>
            <a:spLocks noGrp="1"/>
          </p:cNvSpPr>
          <p:nvPr>
            <p:ph type="ctrTitle"/>
          </p:nvPr>
        </p:nvSpPr>
        <p:spPr>
          <a:xfrm>
            <a:off x="0" y="1"/>
            <a:ext cx="9144000" cy="1600199"/>
          </a:xfrm>
          <a:solidFill>
            <a:srgbClr val="C00000"/>
          </a:solidFill>
          <a:scene3d>
            <a:camera prst="orthographicFron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a:normAutofit/>
          </a:bodyPr>
          <a:lstStyle/>
          <a:p>
            <a:r>
              <a:rPr lang="en-US" dirty="0"/>
              <a:t>Water Quality Protection Measures for Agriculture</a:t>
            </a:r>
            <a:r>
              <a:rPr lang="en-US" sz="4800" dirty="0"/>
              <a:t>	</a:t>
            </a:r>
            <a:endParaRPr lang="en-US" dirty="0">
              <a:solidFill>
                <a:schemeClr val="bg1"/>
              </a:solidFill>
            </a:endParaRPr>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610600" y="6400800"/>
            <a:ext cx="454152" cy="396240"/>
          </a:xfrm>
          <a:prstGeom prst="rect">
            <a:avLst/>
          </a:prstGeom>
        </p:spPr>
      </p:pic>
    </p:spTree>
    <p:custDataLst>
      <p:tags r:id="rId1"/>
    </p:custDataLst>
    <p:extLst>
      <p:ext uri="{BB962C8B-B14F-4D97-AF65-F5344CB8AC3E}">
        <p14:creationId xmlns:p14="http://schemas.microsoft.com/office/powerpoint/2010/main" val="35720927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RCSAZ02090.jpg"/>
          <p:cNvPicPr>
            <a:picLocks noChangeAspect="1"/>
          </p:cNvPicPr>
          <p:nvPr/>
        </p:nvPicPr>
        <p:blipFill>
          <a:blip r:embed="rId3" cstate="print"/>
          <a:stretch>
            <a:fillRect/>
          </a:stretch>
        </p:blipFill>
        <p:spPr>
          <a:xfrm>
            <a:off x="0" y="315686"/>
            <a:ext cx="9159240" cy="6542314"/>
          </a:xfrm>
          <a:prstGeom prst="rect">
            <a:avLst/>
          </a:prstGeom>
        </p:spPr>
      </p:pic>
      <p:sp>
        <p:nvSpPr>
          <p:cNvPr id="2" name="Title 1"/>
          <p:cNvSpPr>
            <a:spLocks noGrp="1"/>
          </p:cNvSpPr>
          <p:nvPr>
            <p:ph type="title"/>
          </p:nvPr>
        </p:nvSpPr>
        <p:spPr>
          <a:xfrm>
            <a:off x="0" y="-2"/>
            <a:ext cx="9144000" cy="1936377"/>
          </a:xfrm>
          <a:solidFill>
            <a:srgbClr val="C00000"/>
          </a:solidFill>
        </p:spPr>
        <p:txBody>
          <a:bodyPr>
            <a:normAutofit fontScale="90000"/>
          </a:bodyPr>
          <a:lstStyle/>
          <a:p>
            <a:r>
              <a:rPr lang="en-US" dirty="0" smtClean="0"/>
              <a:t>Soil Characteristics:  Soil texture </a:t>
            </a:r>
            <a:br>
              <a:rPr lang="en-US" dirty="0" smtClean="0"/>
            </a:br>
            <a:r>
              <a:rPr lang="en-US" dirty="0" smtClean="0"/>
              <a:t>and structure impact how </a:t>
            </a:r>
            <a:br>
              <a:rPr lang="en-US" dirty="0" smtClean="0"/>
            </a:br>
            <a:r>
              <a:rPr lang="en-US" dirty="0" smtClean="0"/>
              <a:t>pesticides move in soil.</a:t>
            </a:r>
            <a:endParaRPr lang="en-US" dirty="0"/>
          </a:p>
        </p:txBody>
      </p:sp>
      <p:sp>
        <p:nvSpPr>
          <p:cNvPr id="5" name="TextBox 4"/>
          <p:cNvSpPr txBox="1"/>
          <p:nvPr/>
        </p:nvSpPr>
        <p:spPr>
          <a:xfrm>
            <a:off x="0" y="6568380"/>
            <a:ext cx="2133600" cy="261610"/>
          </a:xfrm>
          <a:prstGeom prst="rect">
            <a:avLst/>
          </a:prstGeom>
          <a:noFill/>
          <a:ln>
            <a:noFill/>
          </a:ln>
        </p:spPr>
        <p:txBody>
          <a:bodyPr wrap="square" rtlCol="0">
            <a:spAutoFit/>
          </a:bodyPr>
          <a:lstStyle/>
          <a:p>
            <a:r>
              <a:rPr lang="en-US" sz="1100" dirty="0" smtClean="0">
                <a:solidFill>
                  <a:schemeClr val="bg1"/>
                </a:solidFill>
              </a:rPr>
              <a:t>Photo courtesy of USDA-NRCS</a:t>
            </a:r>
            <a:endParaRPr lang="en-US" sz="1100" dirty="0">
              <a:solidFill>
                <a:schemeClr val="bg1"/>
              </a:solidFill>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0071" y="6262199"/>
            <a:ext cx="585486" cy="431608"/>
          </a:xfrm>
          <a:prstGeom prst="rect">
            <a:avLst/>
          </a:prstGeom>
        </p:spPr>
      </p:pic>
    </p:spTree>
    <p:extLst>
      <p:ext uri="{BB962C8B-B14F-4D97-AF65-F5344CB8AC3E}">
        <p14:creationId xmlns:p14="http://schemas.microsoft.com/office/powerpoint/2010/main" val="13407815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noFill/>
        </p:spPr>
        <p:txBody>
          <a:bodyPr>
            <a:normAutofit fontScale="90000"/>
          </a:bodyPr>
          <a:lstStyle/>
          <a:p>
            <a:r>
              <a:rPr lang="en-US" dirty="0">
                <a:solidFill>
                  <a:schemeClr val="tx1"/>
                </a:solidFill>
                <a:cs typeface="Arial" pitchFamily="34" charset="0"/>
              </a:rPr>
              <a:t>Soil organic matter and pH affect how tightly pesticides bind to soil.</a:t>
            </a:r>
          </a:p>
        </p:txBody>
      </p:sp>
      <p:pic>
        <p:nvPicPr>
          <p:cNvPr id="4" name="Picture 3" descr="NRCSIA99343.jpg"/>
          <p:cNvPicPr>
            <a:picLocks noChangeAspect="1"/>
          </p:cNvPicPr>
          <p:nvPr/>
        </p:nvPicPr>
        <p:blipFill>
          <a:blip r:embed="rId3" cstate="print"/>
          <a:stretch>
            <a:fillRect/>
          </a:stretch>
        </p:blipFill>
        <p:spPr>
          <a:xfrm>
            <a:off x="1371600" y="1676400"/>
            <a:ext cx="6400800" cy="4572000"/>
          </a:xfrm>
          <a:prstGeom prst="rect">
            <a:avLst/>
          </a:prstGeom>
        </p:spPr>
      </p:pic>
      <p:sp>
        <p:nvSpPr>
          <p:cNvPr id="6" name="TextBox 5"/>
          <p:cNvSpPr txBox="1"/>
          <p:nvPr/>
        </p:nvSpPr>
        <p:spPr>
          <a:xfrm>
            <a:off x="1371600" y="5986790"/>
            <a:ext cx="2133600" cy="261610"/>
          </a:xfrm>
          <a:prstGeom prst="rect">
            <a:avLst/>
          </a:prstGeom>
          <a:noFill/>
          <a:ln>
            <a:noFill/>
          </a:ln>
        </p:spPr>
        <p:txBody>
          <a:bodyPr wrap="square" rtlCol="0">
            <a:spAutoFit/>
          </a:bodyPr>
          <a:lstStyle/>
          <a:p>
            <a:r>
              <a:rPr lang="en-US" sz="1100" dirty="0" smtClean="0">
                <a:solidFill>
                  <a:schemeClr val="bg1"/>
                </a:solidFill>
              </a:rPr>
              <a:t>Photo courtesy of USDA-NRCS</a:t>
            </a:r>
            <a:endParaRPr lang="en-US" sz="1100" dirty="0">
              <a:solidFill>
                <a:schemeClr val="bg1"/>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extLst>
      <p:ext uri="{BB962C8B-B14F-4D97-AF65-F5344CB8AC3E}">
        <p14:creationId xmlns:p14="http://schemas.microsoft.com/office/powerpoint/2010/main" val="20188072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44898"/>
          </a:xfrm>
          <a:noFill/>
        </p:spPr>
        <p:txBody>
          <a:bodyPr>
            <a:noAutofit/>
          </a:bodyPr>
          <a:lstStyle/>
          <a:p>
            <a:r>
              <a:rPr lang="en-US" sz="4000" dirty="0">
                <a:solidFill>
                  <a:schemeClr val="tx1"/>
                </a:solidFill>
              </a:rPr>
              <a:t>Deeper soil lessens the potential for pesticide leaching.</a:t>
            </a:r>
          </a:p>
        </p:txBody>
      </p:sp>
      <p:pic>
        <p:nvPicPr>
          <p:cNvPr id="5" name="Picture 4" descr="Threebear Test Profile2.JPG"/>
          <p:cNvPicPr>
            <a:picLocks noChangeAspect="1"/>
          </p:cNvPicPr>
          <p:nvPr/>
        </p:nvPicPr>
        <p:blipFill>
          <a:blip r:embed="rId3" cstate="print"/>
          <a:stretch>
            <a:fillRect/>
          </a:stretch>
        </p:blipFill>
        <p:spPr>
          <a:xfrm>
            <a:off x="2324100" y="1644898"/>
            <a:ext cx="4495800" cy="5213102"/>
          </a:xfrm>
          <a:prstGeom prst="rect">
            <a:avLst/>
          </a:prstGeom>
        </p:spPr>
      </p:pic>
      <p:sp>
        <p:nvSpPr>
          <p:cNvPr id="7" name="TextBox 6"/>
          <p:cNvSpPr txBox="1"/>
          <p:nvPr/>
        </p:nvSpPr>
        <p:spPr>
          <a:xfrm>
            <a:off x="4953000" y="6596390"/>
            <a:ext cx="2133600" cy="261610"/>
          </a:xfrm>
          <a:prstGeom prst="rect">
            <a:avLst/>
          </a:prstGeom>
          <a:noFill/>
          <a:ln>
            <a:noFill/>
          </a:ln>
        </p:spPr>
        <p:txBody>
          <a:bodyPr wrap="square" rtlCol="0">
            <a:spAutoFit/>
          </a:bodyPr>
          <a:lstStyle/>
          <a:p>
            <a:r>
              <a:rPr lang="en-US" sz="1100" dirty="0" smtClean="0">
                <a:solidFill>
                  <a:schemeClr val="bg1"/>
                </a:solidFill>
              </a:rPr>
              <a:t>Photo courtesy of USDA-NRCS</a:t>
            </a:r>
            <a:endParaRPr lang="en-US" sz="1100" dirty="0">
              <a:solidFill>
                <a:schemeClr val="bg1"/>
              </a:solidFill>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extLst>
      <p:ext uri="{BB962C8B-B14F-4D97-AF65-F5344CB8AC3E}">
        <p14:creationId xmlns:p14="http://schemas.microsoft.com/office/powerpoint/2010/main" val="21817822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733800" y="3505200"/>
            <a:ext cx="2286000" cy="769441"/>
          </a:xfrm>
          <a:prstGeom prst="rect">
            <a:avLst/>
          </a:prstGeom>
        </p:spPr>
        <p:txBody>
          <a:bodyPr>
            <a:spAutoFit/>
          </a:bodyPr>
          <a:lstStyle/>
          <a:p>
            <a:pPr lvl="0" algn="ctr">
              <a:defRPr/>
            </a:pPr>
            <a:endParaRPr lang="en-US" sz="4400" dirty="0">
              <a:solidFill>
                <a:prstClr val="white"/>
              </a:solidFill>
              <a:effectLst>
                <a:outerShdw blurRad="38100" dist="38100" dir="2700000" algn="tl">
                  <a:srgbClr val="000000">
                    <a:alpha val="43137"/>
                  </a:srgbClr>
                </a:outerShdw>
              </a:effectLst>
            </a:endParaRPr>
          </a:p>
        </p:txBody>
      </p:sp>
      <p:pic>
        <p:nvPicPr>
          <p:cNvPr id="65540" name="Picture 4" descr="C:\Users\cfoss\AppData\Local\Microsoft\Windows\Temporary Internet Files\Content.IE5\UUXYT2OS\MP900403688[1].jpg"/>
          <p:cNvPicPr>
            <a:picLocks noChangeAspect="1" noChangeArrowheads="1"/>
          </p:cNvPicPr>
          <p:nvPr/>
        </p:nvPicPr>
        <p:blipFill>
          <a:blip r:embed="rId3" cstate="print"/>
          <a:srcRect/>
          <a:stretch>
            <a:fillRect/>
          </a:stretch>
        </p:blipFill>
        <p:spPr bwMode="auto">
          <a:xfrm>
            <a:off x="2743200" y="2209800"/>
            <a:ext cx="3581400" cy="4477844"/>
          </a:xfrm>
          <a:prstGeom prst="rect">
            <a:avLst/>
          </a:prstGeom>
          <a:noFill/>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
        <p:nvSpPr>
          <p:cNvPr id="6" name="Title 1"/>
          <p:cNvSpPr txBox="1">
            <a:spLocks/>
          </p:cNvSpPr>
          <p:nvPr/>
        </p:nvSpPr>
        <p:spPr>
          <a:xfrm>
            <a:off x="7524" y="0"/>
            <a:ext cx="9144000" cy="1691640"/>
          </a:xfrm>
          <a:prstGeom prst="rect">
            <a:avLst/>
          </a:prstGeom>
          <a:solidFill>
            <a:srgbClr val="C00000"/>
          </a:solidFill>
          <a:scene3d>
            <a:camera prst="orthographicFront"/>
            <a:lightRig rig="threePt" dir="t"/>
          </a:scene3d>
          <a:sp3d>
            <a:bevelT/>
          </a:sp3d>
        </p:spPr>
        <p:txBody>
          <a:bodyPr vert="horz" lIns="91440" tIns="45720" rIns="91440" bIns="45720" rtlCol="0" anchor="ctr">
            <a:noAutofit/>
          </a:bodyPr>
          <a:lstStyle>
            <a:lvl1pPr algn="ctr" defTabSz="914400" rtl="0" eaLnBrk="1" latinLnBrk="0" hangingPunct="1">
              <a:spcBef>
                <a:spcPct val="0"/>
              </a:spcBef>
              <a:buNone/>
              <a:defRPr sz="4400" kern="1200">
                <a:solidFill>
                  <a:schemeClr val="bg1"/>
                </a:solidFill>
                <a:latin typeface="+mj-lt"/>
                <a:ea typeface="+mj-ea"/>
                <a:cs typeface="+mj-cs"/>
              </a:defRPr>
            </a:lvl1pPr>
          </a:lstStyle>
          <a:p>
            <a:r>
              <a:rPr lang="en-US" sz="3600" dirty="0" smtClean="0"/>
              <a:t>Pesticide Properties can influence off-site movement.</a:t>
            </a:r>
            <a:endParaRPr lang="en-US" sz="3600" dirty="0"/>
          </a:p>
        </p:txBody>
      </p:sp>
    </p:spTree>
    <p:extLst>
      <p:ext uri="{BB962C8B-B14F-4D97-AF65-F5344CB8AC3E}">
        <p14:creationId xmlns:p14="http://schemas.microsoft.com/office/powerpoint/2010/main" val="25463488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Content Placeholder 21"/>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490294" y="2141471"/>
            <a:ext cx="3663106" cy="2240029"/>
          </a:xfrm>
        </p:spPr>
      </p:pic>
      <p:pic>
        <p:nvPicPr>
          <p:cNvPr id="6" name="Picture 37" descr="MPj02017480000[1]"/>
          <p:cNvPicPr>
            <a:picLocks noChangeAspect="1" noChangeArrowheads="1"/>
          </p:cNvPicPr>
          <p:nvPr/>
        </p:nvPicPr>
        <p:blipFill>
          <a:blip r:embed="rId4" cstate="print"/>
          <a:srcRect/>
          <a:stretch>
            <a:fillRect/>
          </a:stretch>
        </p:blipFill>
        <p:spPr bwMode="auto">
          <a:xfrm>
            <a:off x="381000" y="2057400"/>
            <a:ext cx="3233737" cy="4648200"/>
          </a:xfrm>
          <a:prstGeom prst="rect">
            <a:avLst/>
          </a:prstGeom>
          <a:noFill/>
          <a:ln w="28575">
            <a:solidFill>
              <a:schemeClr val="tx2"/>
            </a:solidFill>
            <a:miter lim="800000"/>
            <a:headEnd/>
            <a:tailEnd/>
          </a:ln>
        </p:spPr>
      </p:pic>
      <p:sp>
        <p:nvSpPr>
          <p:cNvPr id="2" name="Title 1"/>
          <p:cNvSpPr>
            <a:spLocks noGrp="1"/>
          </p:cNvSpPr>
          <p:nvPr>
            <p:ph type="title"/>
          </p:nvPr>
        </p:nvSpPr>
        <p:spPr>
          <a:xfrm>
            <a:off x="0" y="0"/>
            <a:ext cx="9144000" cy="1691640"/>
          </a:xfrm>
          <a:solidFill>
            <a:srgbClr val="C00000"/>
          </a:solidFill>
        </p:spPr>
        <p:txBody>
          <a:bodyPr>
            <a:noAutofit/>
          </a:bodyPr>
          <a:lstStyle/>
          <a:p>
            <a:r>
              <a:rPr lang="en-US" sz="3600" dirty="0" smtClean="0"/>
              <a:t>Pesticide Properties: Pesticides are degraded in the environment by microorganisms, sunlight, and chemical processes.</a:t>
            </a:r>
            <a:endParaRPr lang="en-US" sz="3600" dirty="0"/>
          </a:p>
        </p:txBody>
      </p:sp>
      <p:sp>
        <p:nvSpPr>
          <p:cNvPr id="7" name="Rectangle 6"/>
          <p:cNvSpPr/>
          <p:nvPr/>
        </p:nvSpPr>
        <p:spPr>
          <a:xfrm>
            <a:off x="423862" y="2693130"/>
            <a:ext cx="3233737" cy="2800767"/>
          </a:xfrm>
          <a:prstGeom prst="rect">
            <a:avLst/>
          </a:prstGeom>
        </p:spPr>
        <p:txBody>
          <a:bodyPr wrap="square">
            <a:spAutoFit/>
          </a:bodyPr>
          <a:lstStyle/>
          <a:p>
            <a:pPr algn="ctr">
              <a:defRPr/>
            </a:pPr>
            <a:r>
              <a:rPr lang="en-US" sz="4400" dirty="0" smtClean="0">
                <a:solidFill>
                  <a:schemeClr val="bg1"/>
                </a:solidFill>
                <a:effectLst>
                  <a:outerShdw blurRad="38100" dist="38100" dir="2700000" algn="tl">
                    <a:srgbClr val="000000">
                      <a:alpha val="43137"/>
                    </a:srgbClr>
                  </a:outerShdw>
                </a:effectLst>
              </a:rPr>
              <a:t>Hydrolysis</a:t>
            </a:r>
          </a:p>
          <a:p>
            <a:pPr algn="ctr">
              <a:defRPr/>
            </a:pPr>
            <a:r>
              <a:rPr lang="en-US" sz="4400" dirty="0" smtClean="0">
                <a:solidFill>
                  <a:schemeClr val="bg1"/>
                </a:solidFill>
                <a:effectLst>
                  <a:outerShdw blurRad="38100" dist="38100" dir="2700000" algn="tl">
                    <a:srgbClr val="000000">
                      <a:alpha val="43137"/>
                    </a:srgbClr>
                  </a:outerShdw>
                </a:effectLst>
              </a:rPr>
              <a:t>occurs</a:t>
            </a:r>
          </a:p>
          <a:p>
            <a:pPr algn="ctr">
              <a:defRPr/>
            </a:pPr>
            <a:r>
              <a:rPr lang="en-US" sz="4400" dirty="0" smtClean="0">
                <a:solidFill>
                  <a:schemeClr val="bg1"/>
                </a:solidFill>
                <a:effectLst>
                  <a:outerShdw blurRad="38100" dist="38100" dir="2700000" algn="tl">
                    <a:srgbClr val="000000">
                      <a:alpha val="43137"/>
                    </a:srgbClr>
                  </a:outerShdw>
                </a:effectLst>
              </a:rPr>
              <a:t>at</a:t>
            </a:r>
          </a:p>
          <a:p>
            <a:pPr algn="ctr">
              <a:defRPr/>
            </a:pPr>
            <a:r>
              <a:rPr lang="en-US" sz="4400" dirty="0" smtClean="0">
                <a:solidFill>
                  <a:schemeClr val="bg1"/>
                </a:solidFill>
                <a:effectLst>
                  <a:outerShdw blurRad="38100" dist="38100" dir="2700000" algn="tl">
                    <a:srgbClr val="000000">
                      <a:alpha val="43137"/>
                    </a:srgbClr>
                  </a:outerShdw>
                </a:effectLst>
              </a:rPr>
              <a:t>high pH.</a:t>
            </a:r>
            <a:endParaRPr lang="en-US" sz="4400" dirty="0">
              <a:solidFill>
                <a:schemeClr val="bg1"/>
              </a:solidFill>
              <a:effectLst>
                <a:outerShdw blurRad="38100" dist="38100" dir="2700000" algn="tl">
                  <a:srgbClr val="000000">
                    <a:alpha val="43137"/>
                  </a:srgbClr>
                </a:outerShdw>
              </a:effectLst>
            </a:endParaRPr>
          </a:p>
        </p:txBody>
      </p:sp>
      <p:sp>
        <p:nvSpPr>
          <p:cNvPr id="8" name="Rectangle 7"/>
          <p:cNvSpPr/>
          <p:nvPr/>
        </p:nvSpPr>
        <p:spPr>
          <a:xfrm>
            <a:off x="3733800" y="3505200"/>
            <a:ext cx="2286000" cy="769441"/>
          </a:xfrm>
          <a:prstGeom prst="rect">
            <a:avLst/>
          </a:prstGeom>
        </p:spPr>
        <p:txBody>
          <a:bodyPr>
            <a:spAutoFit/>
          </a:bodyPr>
          <a:lstStyle/>
          <a:p>
            <a:pPr lvl="0" algn="ctr">
              <a:defRPr/>
            </a:pPr>
            <a:endParaRPr lang="en-US" sz="4400" dirty="0">
              <a:solidFill>
                <a:prstClr val="white"/>
              </a:solidFill>
              <a:effectLst>
                <a:outerShdw blurRad="38100" dist="38100" dir="2700000" algn="tl">
                  <a:srgbClr val="000000">
                    <a:alpha val="43137"/>
                  </a:srgbClr>
                </a:outerShdw>
              </a:effectLst>
            </a:endParaRPr>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pic>
        <p:nvPicPr>
          <p:cNvPr id="5" name="Picture 5" descr="SEM_microbes_in_soil.jpg"/>
          <p:cNvPicPr>
            <a:picLocks noChangeAspect="1"/>
          </p:cNvPicPr>
          <p:nvPr/>
        </p:nvPicPr>
        <p:blipFill>
          <a:blip r:embed="rId6" cstate="print">
            <a:lum contrast="20000"/>
          </a:blip>
          <a:srcRect/>
          <a:stretch>
            <a:fillRect/>
          </a:stretch>
        </p:blipFill>
        <p:spPr bwMode="auto">
          <a:xfrm>
            <a:off x="4495800" y="4432300"/>
            <a:ext cx="3657600" cy="2425700"/>
          </a:xfrm>
          <a:prstGeom prst="rect">
            <a:avLst/>
          </a:prstGeom>
          <a:noFill/>
          <a:ln w="9525">
            <a:noFill/>
            <a:miter lim="800000"/>
            <a:headEnd/>
            <a:tailEnd/>
          </a:ln>
        </p:spPr>
      </p:pic>
    </p:spTree>
    <p:extLst>
      <p:ext uri="{BB962C8B-B14F-4D97-AF65-F5344CB8AC3E}">
        <p14:creationId xmlns:p14="http://schemas.microsoft.com/office/powerpoint/2010/main" val="11900623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4"/>
          <p:cNvSpPr>
            <a:spLocks noChangeArrowheads="1"/>
          </p:cNvSpPr>
          <p:nvPr/>
        </p:nvSpPr>
        <p:spPr bwMode="auto">
          <a:xfrm>
            <a:off x="762000" y="3810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es-MX" sz="4400" b="1" dirty="0">
              <a:solidFill>
                <a:srgbClr val="003300"/>
              </a:solidFill>
              <a:latin typeface="Corbel" pitchFamily="34" charset="0"/>
            </a:endParaRPr>
          </a:p>
        </p:txBody>
      </p:sp>
      <p:sp>
        <p:nvSpPr>
          <p:cNvPr id="35844" name="Rectangle 5"/>
          <p:cNvSpPr>
            <a:spLocks noChangeArrowheads="1"/>
          </p:cNvSpPr>
          <p:nvPr/>
        </p:nvSpPr>
        <p:spPr bwMode="auto">
          <a:xfrm>
            <a:off x="0" y="304800"/>
            <a:ext cx="91440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ctr">
              <a:spcBef>
                <a:spcPct val="20000"/>
              </a:spcBef>
            </a:pPr>
            <a:r>
              <a:rPr lang="es-MX" sz="4000" dirty="0" smtClean="0">
                <a:latin typeface="+mj-lt"/>
                <a:cs typeface="Arial" pitchFamily="34" charset="0"/>
              </a:rPr>
              <a:t>Water-soluble pesticides are more likely </a:t>
            </a:r>
            <a:r>
              <a:rPr lang="es-MX" sz="4000" dirty="0">
                <a:latin typeface="+mj-lt"/>
                <a:cs typeface="Arial" pitchFamily="34" charset="0"/>
              </a:rPr>
              <a:t> </a:t>
            </a:r>
            <a:r>
              <a:rPr lang="es-MX" sz="4000" dirty="0" smtClean="0">
                <a:latin typeface="+mj-lt"/>
                <a:cs typeface="Arial" pitchFamily="34" charset="0"/>
              </a:rPr>
              <a:t> to move with water.</a:t>
            </a:r>
            <a:endParaRPr lang="es-MX" sz="4000" b="1" dirty="0">
              <a:latin typeface="+mj-lt"/>
              <a:cs typeface="Arial" pitchFamily="34" charset="0"/>
            </a:endParaRPr>
          </a:p>
        </p:txBody>
      </p:sp>
      <p:pic>
        <p:nvPicPr>
          <p:cNvPr id="35845"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5800" y="2133600"/>
            <a:ext cx="7924800" cy="3962400"/>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custDataLst>
      <p:tags r:id="rId1"/>
    </p:custDataLst>
    <p:extLst>
      <p:ext uri="{BB962C8B-B14F-4D97-AF65-F5344CB8AC3E}">
        <p14:creationId xmlns:p14="http://schemas.microsoft.com/office/powerpoint/2010/main" val="4224490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118872"/>
            <a:ext cx="9144000" cy="1709928"/>
          </a:xfrm>
          <a:noFill/>
        </p:spPr>
        <p:txBody>
          <a:bodyPr>
            <a:noAutofit/>
          </a:bodyPr>
          <a:lstStyle/>
          <a:p>
            <a:pPr>
              <a:defRPr/>
            </a:pPr>
            <a:r>
              <a:rPr lang="en-US" sz="3600" dirty="0" smtClean="0">
                <a:solidFill>
                  <a:schemeClr val="tx1"/>
                </a:solidFill>
                <a:cs typeface="Arial" pitchFamily="34" charset="0"/>
              </a:rPr>
              <a:t>Persistence is the measure of how </a:t>
            </a:r>
            <a:br>
              <a:rPr lang="en-US" sz="3600" dirty="0" smtClean="0">
                <a:solidFill>
                  <a:schemeClr val="tx1"/>
                </a:solidFill>
                <a:cs typeface="Arial" pitchFamily="34" charset="0"/>
              </a:rPr>
            </a:br>
            <a:r>
              <a:rPr lang="en-US" sz="3600" dirty="0" smtClean="0">
                <a:solidFill>
                  <a:schemeClr val="tx1"/>
                </a:solidFill>
                <a:cs typeface="Arial" pitchFamily="34" charset="0"/>
              </a:rPr>
              <a:t>long a pesticide remains active </a:t>
            </a:r>
            <a:br>
              <a:rPr lang="en-US" sz="3600" dirty="0" smtClean="0">
                <a:solidFill>
                  <a:schemeClr val="tx1"/>
                </a:solidFill>
                <a:cs typeface="Arial" pitchFamily="34" charset="0"/>
              </a:rPr>
            </a:br>
            <a:r>
              <a:rPr lang="en-US" sz="3600" dirty="0" smtClean="0">
                <a:solidFill>
                  <a:schemeClr val="tx1"/>
                </a:solidFill>
                <a:cs typeface="Arial" pitchFamily="34" charset="0"/>
              </a:rPr>
              <a:t>before it degrades.</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pic>
        <p:nvPicPr>
          <p:cNvPr id="6" name="Picture 2" descr="E:\Projects-Research &amp; Extension\Water Quality Curriculum\Images\HalfLife-Decay.png"/>
          <p:cNvPicPr>
            <a:picLocks noGrp="1" noChangeAspect="1" noChangeArrowheads="1"/>
          </p:cNvPicPr>
          <p:nvPr>
            <p:ph idx="1"/>
          </p:nvPr>
        </p:nvPicPr>
        <p:blipFill>
          <a:blip r:embed="rId5" cstate="print"/>
          <a:srcRect l="923" t="2286" r="936"/>
          <a:stretch>
            <a:fillRect/>
          </a:stretch>
        </p:blipFill>
        <p:spPr bwMode="auto">
          <a:xfrm>
            <a:off x="1729326" y="1813560"/>
            <a:ext cx="5532948" cy="4525963"/>
          </a:xfrm>
          <a:prstGeom prst="rect">
            <a:avLst/>
          </a:prstGeom>
          <a:noFill/>
        </p:spPr>
      </p:pic>
    </p:spTree>
    <p:custDataLst>
      <p:tags r:id="rId1"/>
    </p:custDataLst>
    <p:extLst>
      <p:ext uri="{BB962C8B-B14F-4D97-AF65-F5344CB8AC3E}">
        <p14:creationId xmlns:p14="http://schemas.microsoft.com/office/powerpoint/2010/main" val="39027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 y="228600"/>
            <a:ext cx="8610600" cy="1143000"/>
          </a:xfrm>
          <a:noFill/>
        </p:spPr>
        <p:txBody>
          <a:bodyPr>
            <a:normAutofit fontScale="90000"/>
          </a:bodyPr>
          <a:lstStyle/>
          <a:p>
            <a:pPr eaLnBrk="1" fontAlgn="auto" hangingPunct="1">
              <a:spcAft>
                <a:spcPts val="0"/>
              </a:spcAft>
              <a:defRPr/>
            </a:pPr>
            <a:r>
              <a:rPr lang="en-US" dirty="0" smtClean="0">
                <a:solidFill>
                  <a:schemeClr val="tx1"/>
                </a:solidFill>
                <a:cs typeface="Arial" pitchFamily="34" charset="0"/>
              </a:rPr>
              <a:t>Volatile pesticides can move long distances off site.</a:t>
            </a:r>
            <a:endParaRPr lang="en-US" dirty="0">
              <a:solidFill>
                <a:schemeClr val="tx1"/>
              </a:solidFill>
              <a:cs typeface="Arial" pitchFamily="34" charset="0"/>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04987" y="1991677"/>
            <a:ext cx="5534025" cy="3667125"/>
          </a:xfrm>
          <a:prstGeom prst="rect">
            <a:avLst/>
          </a:prstGeom>
        </p:spPr>
      </p:pic>
    </p:spTree>
    <p:custDataLst>
      <p:tags r:id="rId1"/>
    </p:custDataLst>
    <p:extLst>
      <p:ext uri="{BB962C8B-B14F-4D97-AF65-F5344CB8AC3E}">
        <p14:creationId xmlns:p14="http://schemas.microsoft.com/office/powerpoint/2010/main" val="41856240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 y="1219200"/>
            <a:ext cx="6400800" cy="4572000"/>
          </a:xfrm>
          <a:prstGeom prst="rect">
            <a:avLst/>
          </a:prstGeom>
        </p:spPr>
      </p:pic>
      <p:sp>
        <p:nvSpPr>
          <p:cNvPr id="2" name="Title 1"/>
          <p:cNvSpPr>
            <a:spLocks noGrp="1"/>
          </p:cNvSpPr>
          <p:nvPr>
            <p:ph type="title"/>
          </p:nvPr>
        </p:nvSpPr>
        <p:spPr>
          <a:xfrm>
            <a:off x="5410200" y="152400"/>
            <a:ext cx="3581400" cy="6248400"/>
          </a:xfrm>
          <a:solidFill>
            <a:srgbClr val="C00000"/>
          </a:solidFill>
        </p:spPr>
        <p:txBody>
          <a:bodyPr>
            <a:normAutofit/>
          </a:bodyPr>
          <a:lstStyle/>
          <a:p>
            <a:r>
              <a:rPr lang="en-US" dirty="0" smtClean="0"/>
              <a:t>Best Management Practices (BMPs) to Protect Water Quality</a:t>
            </a:r>
            <a:endParaRPr lang="en-US" dirty="0"/>
          </a:p>
        </p:txBody>
      </p:sp>
      <p:sp>
        <p:nvSpPr>
          <p:cNvPr id="7" name="TextBox 6"/>
          <p:cNvSpPr txBox="1"/>
          <p:nvPr/>
        </p:nvSpPr>
        <p:spPr>
          <a:xfrm>
            <a:off x="3505200" y="5562600"/>
            <a:ext cx="2133600" cy="261610"/>
          </a:xfrm>
          <a:prstGeom prst="rect">
            <a:avLst/>
          </a:prstGeom>
          <a:noFill/>
          <a:ln>
            <a:noFill/>
          </a:ln>
        </p:spPr>
        <p:txBody>
          <a:bodyPr wrap="square" rtlCol="0">
            <a:spAutoFit/>
          </a:bodyPr>
          <a:lstStyle/>
          <a:p>
            <a:r>
              <a:rPr lang="en-US" sz="1100" dirty="0" smtClean="0">
                <a:solidFill>
                  <a:schemeClr val="bg1"/>
                </a:solidFill>
              </a:rPr>
              <a:t>Photo courtesy of USDA-NRCS</a:t>
            </a:r>
            <a:endParaRPr lang="en-US" sz="1100" dirty="0">
              <a:solidFill>
                <a:schemeClr val="bg1"/>
              </a:solidFill>
            </a:endParaRP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custDataLst>
      <p:tags r:id="rId1"/>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t="8205"/>
          <a:stretch/>
        </p:blipFill>
        <p:spPr>
          <a:xfrm>
            <a:off x="0" y="1447800"/>
            <a:ext cx="9144000" cy="5455920"/>
          </a:xfrm>
        </p:spPr>
      </p:pic>
      <p:sp>
        <p:nvSpPr>
          <p:cNvPr id="7" name="Title 6"/>
          <p:cNvSpPr>
            <a:spLocks noGrp="1"/>
          </p:cNvSpPr>
          <p:nvPr>
            <p:ph type="title"/>
          </p:nvPr>
        </p:nvSpPr>
        <p:spPr>
          <a:xfrm>
            <a:off x="0" y="0"/>
            <a:ext cx="9144000" cy="1447800"/>
          </a:xfrm>
          <a:solidFill>
            <a:srgbClr val="C00000"/>
          </a:solidFill>
        </p:spPr>
        <p:txBody>
          <a:bodyPr>
            <a:normAutofit/>
          </a:bodyPr>
          <a:lstStyle/>
          <a:p>
            <a:r>
              <a:rPr lang="en-US" sz="4000" dirty="0" smtClean="0"/>
              <a:t>Integrated Pest Management (IPM) is one of the best ways to protect water.</a:t>
            </a:r>
            <a:endParaRPr lang="en-US" sz="4000"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extLst>
      <p:ext uri="{BB962C8B-B14F-4D97-AF65-F5344CB8AC3E}">
        <p14:creationId xmlns:p14="http://schemas.microsoft.com/office/powerpoint/2010/main" val="23864309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irl-drinking-water.jpg"/>
          <p:cNvPicPr>
            <a:picLocks noChangeAspect="1"/>
          </p:cNvPicPr>
          <p:nvPr/>
        </p:nvPicPr>
        <p:blipFill>
          <a:blip r:embed="rId3" cstate="print"/>
          <a:stretch>
            <a:fillRect/>
          </a:stretch>
        </p:blipFill>
        <p:spPr>
          <a:xfrm>
            <a:off x="0" y="790688"/>
            <a:ext cx="9144000" cy="6067312"/>
          </a:xfrm>
          <a:prstGeom prst="rect">
            <a:avLst/>
          </a:prstGeom>
        </p:spPr>
      </p:pic>
      <p:sp>
        <p:nvSpPr>
          <p:cNvPr id="2" name="Title 1"/>
          <p:cNvSpPr>
            <a:spLocks noGrp="1"/>
          </p:cNvSpPr>
          <p:nvPr>
            <p:ph type="title"/>
          </p:nvPr>
        </p:nvSpPr>
        <p:spPr>
          <a:xfrm>
            <a:off x="0" y="0"/>
            <a:ext cx="9144000" cy="1194279"/>
          </a:xfrm>
          <a:solidFill>
            <a:srgbClr val="C00000"/>
          </a:solidFill>
        </p:spPr>
        <p:txBody>
          <a:bodyPr anchor="ctr">
            <a:normAutofit fontScale="90000"/>
          </a:bodyPr>
          <a:lstStyle/>
          <a:p>
            <a:r>
              <a:rPr lang="en-US" dirty="0" smtClean="0"/>
              <a:t/>
            </a:r>
            <a:br>
              <a:rPr lang="en-US" dirty="0" smtClean="0"/>
            </a:br>
            <a:r>
              <a:rPr lang="en-US" dirty="0" smtClean="0"/>
              <a:t>So </a:t>
            </a:r>
            <a:r>
              <a:rPr lang="en-US" dirty="0"/>
              <a:t>w</a:t>
            </a:r>
            <a:r>
              <a:rPr lang="en-US" dirty="0" smtClean="0"/>
              <a:t>hat’s the big deal?</a:t>
            </a:r>
            <a:br>
              <a:rPr lang="en-US" dirty="0" smtClean="0"/>
            </a:br>
            <a:endParaRPr lang="en-US" i="1" dirty="0">
              <a:solidFill>
                <a:srgbClr val="FF00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b="16272"/>
          <a:stretch/>
        </p:blipFill>
        <p:spPr>
          <a:xfrm>
            <a:off x="1318260" y="67221"/>
            <a:ext cx="6507480" cy="6790779"/>
          </a:xfrm>
          <a:prstGeom prst="rect">
            <a:avLst/>
          </a:prstGeom>
        </p:spPr>
      </p:pic>
      <p:sp>
        <p:nvSpPr>
          <p:cNvPr id="4" name="TextBox 3"/>
          <p:cNvSpPr txBox="1"/>
          <p:nvPr/>
        </p:nvSpPr>
        <p:spPr>
          <a:xfrm>
            <a:off x="5943600" y="6596390"/>
            <a:ext cx="2133600" cy="261610"/>
          </a:xfrm>
          <a:prstGeom prst="rect">
            <a:avLst/>
          </a:prstGeom>
          <a:noFill/>
          <a:ln w="19050">
            <a:noFill/>
          </a:ln>
        </p:spPr>
        <p:txBody>
          <a:bodyPr wrap="square" rtlCol="0">
            <a:spAutoFit/>
          </a:bodyPr>
          <a:lstStyle/>
          <a:p>
            <a:r>
              <a:rPr lang="en-US" sz="1100" dirty="0" smtClean="0">
                <a:solidFill>
                  <a:schemeClr val="bg1"/>
                </a:solidFill>
              </a:rPr>
              <a:t>Photo courtesy of USDA-NRCS</a:t>
            </a:r>
            <a:endParaRPr lang="en-US" sz="1100" dirty="0">
              <a:solidFill>
                <a:schemeClr val="bg1"/>
              </a:solidFill>
            </a:endParaRPr>
          </a:p>
        </p:txBody>
      </p:sp>
      <p:sp>
        <p:nvSpPr>
          <p:cNvPr id="6" name="Title 1"/>
          <p:cNvSpPr txBox="1">
            <a:spLocks/>
          </p:cNvSpPr>
          <p:nvPr/>
        </p:nvSpPr>
        <p:spPr>
          <a:xfrm>
            <a:off x="0" y="0"/>
            <a:ext cx="9144000" cy="1295400"/>
          </a:xfrm>
          <a:prstGeom prst="rect">
            <a:avLst/>
          </a:prstGeom>
          <a:solidFill>
            <a:schemeClr val="bg1"/>
          </a:solidFill>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1"/>
                </a:solidFill>
                <a:effectLst/>
                <a:uLnTx/>
                <a:uFillTx/>
                <a:ea typeface="+mj-ea"/>
                <a:cs typeface="Arial" pitchFamily="34" charset="0"/>
              </a:rPr>
              <a:t>Scout</a:t>
            </a:r>
            <a:r>
              <a:rPr kumimoji="0" lang="en-US" sz="4000" b="0" i="0" u="none" strike="noStrike" kern="1200" cap="none" spc="0" normalizeH="0" noProof="0" dirty="0" smtClean="0">
                <a:ln>
                  <a:noFill/>
                </a:ln>
                <a:solidFill>
                  <a:schemeClr val="tx1"/>
                </a:solidFill>
                <a:effectLst/>
                <a:uLnTx/>
                <a:uFillTx/>
                <a:ea typeface="+mj-ea"/>
                <a:cs typeface="Arial" pitchFamily="34" charset="0"/>
              </a:rPr>
              <a:t> to</a:t>
            </a:r>
            <a:r>
              <a:rPr kumimoji="0" lang="en-US" sz="4000" b="0" i="0" u="none" strike="noStrike" kern="1200" cap="none" spc="0" normalizeH="0" baseline="0" noProof="0" dirty="0" smtClean="0">
                <a:ln>
                  <a:noFill/>
                </a:ln>
                <a:solidFill>
                  <a:schemeClr val="tx1"/>
                </a:solidFill>
                <a:effectLst/>
                <a:uLnTx/>
                <a:uFillTx/>
                <a:ea typeface="+mj-ea"/>
                <a:cs typeface="Arial" pitchFamily="34" charset="0"/>
              </a:rPr>
              <a:t> determine</a:t>
            </a:r>
            <a:r>
              <a:rPr kumimoji="0" lang="en-US" sz="4000" b="0" i="0" u="none" strike="noStrike" kern="1200" cap="none" spc="0" normalizeH="0" noProof="0" dirty="0" smtClean="0">
                <a:ln>
                  <a:noFill/>
                </a:ln>
                <a:solidFill>
                  <a:schemeClr val="tx1"/>
                </a:solidFill>
                <a:effectLst/>
                <a:uLnTx/>
                <a:uFillTx/>
                <a:ea typeface="+mj-ea"/>
                <a:cs typeface="Arial" pitchFamily="34" charset="0"/>
              </a:rPr>
              <a:t> pest pressure and the  presence </a:t>
            </a:r>
            <a:r>
              <a:rPr lang="en-US" sz="4000" dirty="0" smtClean="0">
                <a:ea typeface="+mj-ea"/>
                <a:cs typeface="Arial" pitchFamily="34" charset="0"/>
              </a:rPr>
              <a:t>of beneficial insects.</a:t>
            </a:r>
            <a:endParaRPr kumimoji="0" lang="en-US" sz="4000" b="0" i="0" u="none" strike="noStrike" kern="1200" cap="none" spc="0" normalizeH="0" baseline="0" noProof="0" dirty="0">
              <a:ln>
                <a:noFill/>
              </a:ln>
              <a:solidFill>
                <a:schemeClr val="tx1"/>
              </a:solidFill>
              <a:effectLst/>
              <a:uLnTx/>
              <a:uFillTx/>
              <a:ea typeface="+mj-ea"/>
              <a:cs typeface="Arial" pitchFamily="34" charset="0"/>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extLst>
      <p:ext uri="{BB962C8B-B14F-4D97-AF65-F5344CB8AC3E}">
        <p14:creationId xmlns:p14="http://schemas.microsoft.com/office/powerpoint/2010/main" val="4133908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b="10805"/>
          <a:stretch/>
        </p:blipFill>
        <p:spPr>
          <a:xfrm>
            <a:off x="0" y="1216759"/>
            <a:ext cx="9144000" cy="5641241"/>
          </a:xfrm>
          <a:prstGeom prst="rect">
            <a:avLst/>
          </a:prstGeom>
        </p:spPr>
      </p:pic>
      <p:sp>
        <p:nvSpPr>
          <p:cNvPr id="4" name="TextBox 3"/>
          <p:cNvSpPr txBox="1"/>
          <p:nvPr/>
        </p:nvSpPr>
        <p:spPr>
          <a:xfrm>
            <a:off x="0" y="-17681"/>
            <a:ext cx="9144000" cy="1323439"/>
          </a:xfrm>
          <a:prstGeom prst="rect">
            <a:avLst/>
          </a:prstGeom>
          <a:solidFill>
            <a:schemeClr val="bg1"/>
          </a:solidFill>
        </p:spPr>
        <p:txBody>
          <a:bodyPr wrap="square" rtlCol="0">
            <a:spAutoFit/>
          </a:bodyPr>
          <a:lstStyle/>
          <a:p>
            <a:pPr algn="ctr"/>
            <a:r>
              <a:rPr lang="en-US" sz="4000" dirty="0" smtClean="0">
                <a:latin typeface="+mj-lt"/>
                <a:cs typeface="Arial" pitchFamily="34" charset="0"/>
              </a:rPr>
              <a:t>Use IPM (i.e., biological, cultural, and mechanical practices) to manage pests.</a:t>
            </a:r>
            <a:endParaRPr lang="en-US" sz="4000" dirty="0">
              <a:latin typeface="+mj-lt"/>
              <a:cs typeface="Arial" pitchFamily="34" charset="0"/>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0600" y="6400800"/>
            <a:ext cx="454152" cy="396240"/>
          </a:xfrm>
          <a:prstGeom prst="rect">
            <a:avLst/>
          </a:prstGeom>
        </p:spPr>
      </p:pic>
    </p:spTree>
    <p:extLst>
      <p:ext uri="{BB962C8B-B14F-4D97-AF65-F5344CB8AC3E}">
        <p14:creationId xmlns:p14="http://schemas.microsoft.com/office/powerpoint/2010/main" val="32398712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b="3862"/>
          <a:stretch/>
        </p:blipFill>
        <p:spPr>
          <a:xfrm>
            <a:off x="0" y="640080"/>
            <a:ext cx="9144000" cy="6217920"/>
          </a:xfrm>
          <a:prstGeom prst="rect">
            <a:avLst/>
          </a:prstGeom>
        </p:spPr>
      </p:pic>
      <p:sp>
        <p:nvSpPr>
          <p:cNvPr id="3" name="Title 2"/>
          <p:cNvSpPr>
            <a:spLocks noGrp="1"/>
          </p:cNvSpPr>
          <p:nvPr>
            <p:ph type="title" idx="4294967295"/>
          </p:nvPr>
        </p:nvSpPr>
        <p:spPr>
          <a:xfrm>
            <a:off x="0" y="-15240"/>
            <a:ext cx="9144000" cy="1310640"/>
          </a:xfrm>
          <a:solidFill>
            <a:schemeClr val="bg1"/>
          </a:solidFill>
          <a:ln>
            <a:solidFill>
              <a:schemeClr val="bg1"/>
            </a:solidFill>
          </a:ln>
        </p:spPr>
        <p:txBody>
          <a:bodyPr>
            <a:normAutofit fontScale="90000"/>
          </a:bodyPr>
          <a:lstStyle/>
          <a:p>
            <a:r>
              <a:rPr lang="en-US" dirty="0" smtClean="0">
                <a:cs typeface="Arial" pitchFamily="34" charset="0"/>
              </a:rPr>
              <a:t>Carefully select pesticides to protect water.</a:t>
            </a:r>
            <a:endParaRPr lang="en-US" dirty="0">
              <a:cs typeface="Arial" pitchFamily="34" charset="0"/>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0600" y="6400800"/>
            <a:ext cx="454152" cy="396240"/>
          </a:xfrm>
          <a:prstGeom prst="rect">
            <a:avLst/>
          </a:prstGeom>
        </p:spPr>
      </p:pic>
    </p:spTree>
    <p:extLst>
      <p:ext uri="{BB962C8B-B14F-4D97-AF65-F5344CB8AC3E}">
        <p14:creationId xmlns:p14="http://schemas.microsoft.com/office/powerpoint/2010/main" val="15109954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304800"/>
            <a:ext cx="9144001" cy="1323439"/>
          </a:xfrm>
          <a:prstGeom prst="rect">
            <a:avLst/>
          </a:prstGeom>
          <a:noFill/>
        </p:spPr>
        <p:txBody>
          <a:bodyPr wrap="square" rtlCol="0">
            <a:spAutoFit/>
          </a:bodyPr>
          <a:lstStyle/>
          <a:p>
            <a:pPr algn="ctr"/>
            <a:r>
              <a:rPr lang="en-US" sz="4000" dirty="0" smtClean="0">
                <a:latin typeface="+mj-lt"/>
                <a:cs typeface="Arial" pitchFamily="34" charset="0"/>
              </a:rPr>
              <a:t>Before selecting a pesticide, use pesticide risk assessment tools. </a:t>
            </a:r>
            <a:endParaRPr lang="en-US" sz="4000" dirty="0">
              <a:latin typeface="+mj-lt"/>
              <a:cs typeface="Arial" pitchFamily="34"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718310"/>
            <a:ext cx="9144000" cy="3421380"/>
          </a:xfrm>
          <a:prstGeom prst="rect">
            <a:avLst/>
          </a:prstGeom>
        </p:spPr>
      </p:pic>
      <p:sp>
        <p:nvSpPr>
          <p:cNvPr id="5" name="Rectangle 4"/>
          <p:cNvSpPr/>
          <p:nvPr/>
        </p:nvSpPr>
        <p:spPr>
          <a:xfrm>
            <a:off x="7136867" y="4575880"/>
            <a:ext cx="1524000" cy="261610"/>
          </a:xfrm>
          <a:prstGeom prst="rect">
            <a:avLst/>
          </a:prstGeom>
          <a:noFill/>
          <a:ln w="19050">
            <a:noFill/>
          </a:ln>
        </p:spPr>
        <p:txBody>
          <a:bodyPr wrap="square">
            <a:spAutoFit/>
          </a:bodyPr>
          <a:lstStyle/>
          <a:p>
            <a:r>
              <a:rPr lang="en-US" sz="1100" dirty="0" smtClean="0"/>
              <a:t>From UCIPM Website</a:t>
            </a:r>
            <a:endParaRPr lang="en-US" sz="11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6265"/>
          <a:stretch/>
        </p:blipFill>
        <p:spPr bwMode="auto">
          <a:xfrm>
            <a:off x="0" y="0"/>
            <a:ext cx="9144000" cy="6431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idx="4294967295"/>
          </p:nvPr>
        </p:nvSpPr>
        <p:spPr>
          <a:xfrm>
            <a:off x="0" y="5105400"/>
            <a:ext cx="9144000" cy="1371600"/>
          </a:xfrm>
          <a:solidFill>
            <a:schemeClr val="bg1"/>
          </a:solidFill>
        </p:spPr>
        <p:txBody>
          <a:bodyPr>
            <a:normAutofit fontScale="90000"/>
          </a:bodyPr>
          <a:lstStyle/>
          <a:p>
            <a:r>
              <a:rPr lang="en-US" dirty="0" smtClean="0">
                <a:cs typeface="Arial" pitchFamily="34" charset="0"/>
              </a:rPr>
              <a:t>Protect beneficial organisms with proper timing of pesticide applications.</a:t>
            </a:r>
            <a:endParaRPr lang="en-US" dirty="0">
              <a:cs typeface="Arial" pitchFamily="34" charset="0"/>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extLst>
      <p:ext uri="{BB962C8B-B14F-4D97-AF65-F5344CB8AC3E}">
        <p14:creationId xmlns:p14="http://schemas.microsoft.com/office/powerpoint/2010/main" val="37578353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099" name="Picture 3" descr="SU resistant kochia"/>
          <p:cNvPicPr>
            <a:picLocks noChangeAspect="1" noChangeArrowheads="1"/>
          </p:cNvPicPr>
          <p:nvPr/>
        </p:nvPicPr>
        <p:blipFill>
          <a:blip r:embed="rId3" cstate="print">
            <a:extLst>
              <a:ext uri="{28A0092B-C50C-407E-A947-70E740481C1C}">
                <a14:useLocalDpi xmlns:a14="http://schemas.microsoft.com/office/drawing/2010/main" val="0"/>
              </a:ext>
            </a:extLst>
          </a:blip>
          <a:srcRect l="2078" r="2161"/>
          <a:stretch>
            <a:fillRect/>
          </a:stretch>
        </p:blipFill>
        <p:spPr bwMode="auto">
          <a:xfrm>
            <a:off x="0" y="114300"/>
            <a:ext cx="9144000" cy="6819900"/>
          </a:xfrm>
          <a:prstGeom prst="rect">
            <a:avLst/>
          </a:prstGeom>
          <a:noFill/>
          <a:extLst>
            <a:ext uri="{909E8E84-426E-40DD-AFC4-6F175D3DCCD1}">
              <a14:hiddenFill xmlns:a14="http://schemas.microsoft.com/office/drawing/2010/main">
                <a:solidFill>
                  <a:srgbClr val="FFFFFF"/>
                </a:solidFill>
              </a14:hiddenFill>
            </a:ext>
          </a:extLst>
        </p:spPr>
      </p:pic>
      <p:sp>
        <p:nvSpPr>
          <p:cNvPr id="132100" name="Line 4"/>
          <p:cNvSpPr>
            <a:spLocks noChangeShapeType="1"/>
          </p:cNvSpPr>
          <p:nvPr/>
        </p:nvSpPr>
        <p:spPr bwMode="auto">
          <a:xfrm rot="8294959" flipH="1">
            <a:off x="4038600" y="2200275"/>
            <a:ext cx="990600" cy="333375"/>
          </a:xfrm>
          <a:prstGeom prst="line">
            <a:avLst/>
          </a:prstGeom>
          <a:noFill/>
          <a:ln w="762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32101" name="Line 5"/>
          <p:cNvSpPr>
            <a:spLocks noChangeShapeType="1"/>
          </p:cNvSpPr>
          <p:nvPr/>
        </p:nvSpPr>
        <p:spPr bwMode="auto">
          <a:xfrm rot="8294959" flipH="1" flipV="1">
            <a:off x="4684713" y="2127250"/>
            <a:ext cx="1312862" cy="1668463"/>
          </a:xfrm>
          <a:prstGeom prst="line">
            <a:avLst/>
          </a:prstGeom>
          <a:noFill/>
          <a:ln w="762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32102" name="Line 6"/>
          <p:cNvSpPr>
            <a:spLocks noChangeShapeType="1"/>
          </p:cNvSpPr>
          <p:nvPr/>
        </p:nvSpPr>
        <p:spPr bwMode="auto">
          <a:xfrm rot="8294959" flipV="1">
            <a:off x="3071813" y="3232150"/>
            <a:ext cx="2066925" cy="1716088"/>
          </a:xfrm>
          <a:prstGeom prst="line">
            <a:avLst/>
          </a:prstGeom>
          <a:noFill/>
          <a:ln w="762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32103" name="Line 7"/>
          <p:cNvSpPr>
            <a:spLocks noChangeShapeType="1"/>
          </p:cNvSpPr>
          <p:nvPr/>
        </p:nvSpPr>
        <p:spPr bwMode="auto">
          <a:xfrm rot="8294959">
            <a:off x="2317750" y="3530600"/>
            <a:ext cx="2276475" cy="17463"/>
          </a:xfrm>
          <a:prstGeom prst="line">
            <a:avLst/>
          </a:prstGeom>
          <a:noFill/>
          <a:ln w="762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32105" name="Oval 9"/>
          <p:cNvSpPr>
            <a:spLocks noChangeArrowheads="1"/>
          </p:cNvSpPr>
          <p:nvPr/>
        </p:nvSpPr>
        <p:spPr bwMode="auto">
          <a:xfrm>
            <a:off x="798513" y="812800"/>
            <a:ext cx="3048000" cy="2540000"/>
          </a:xfrm>
          <a:prstGeom prst="ellipse">
            <a:avLst/>
          </a:prstGeom>
          <a:noFill/>
          <a:ln w="444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 name="Title 8"/>
          <p:cNvSpPr>
            <a:spLocks noGrp="1"/>
          </p:cNvSpPr>
          <p:nvPr>
            <p:ph type="title"/>
          </p:nvPr>
        </p:nvSpPr>
        <p:spPr>
          <a:xfrm>
            <a:off x="-60506" y="-30480"/>
            <a:ext cx="9204506" cy="1143000"/>
          </a:xfrm>
          <a:solidFill>
            <a:schemeClr val="bg1"/>
          </a:solidFill>
          <a:ln>
            <a:noFill/>
          </a:ln>
        </p:spPr>
        <p:txBody>
          <a:bodyPr>
            <a:normAutofit fontScale="90000"/>
          </a:bodyPr>
          <a:lstStyle/>
          <a:p>
            <a:r>
              <a:rPr lang="en-US" dirty="0" smtClean="0">
                <a:solidFill>
                  <a:schemeClr val="tx1"/>
                </a:solidFill>
                <a:cs typeface="Arial" pitchFamily="34" charset="0"/>
              </a:rPr>
              <a:t>Rotate pesticides to avoid pesticide resistance.</a:t>
            </a:r>
            <a:endParaRPr lang="en-US" dirty="0">
              <a:solidFill>
                <a:schemeClr val="tx1"/>
              </a:solidFill>
              <a:cs typeface="Arial" pitchFamily="34" charset="0"/>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0600" y="6461760"/>
            <a:ext cx="454152" cy="396240"/>
          </a:xfrm>
          <a:prstGeom prst="rect">
            <a:avLst/>
          </a:prstGeom>
        </p:spPr>
      </p:pic>
    </p:spTree>
    <p:extLst>
      <p:ext uri="{BB962C8B-B14F-4D97-AF65-F5344CB8AC3E}">
        <p14:creationId xmlns:p14="http://schemas.microsoft.com/office/powerpoint/2010/main" val="21901796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132105"/>
                                        </p:tgtEl>
                                        <p:attrNameLst>
                                          <p:attrName>style.visibility</p:attrName>
                                        </p:attrNameLst>
                                      </p:cBhvr>
                                      <p:to>
                                        <p:strVal val="visible"/>
                                      </p:to>
                                    </p:set>
                                    <p:anim calcmode="lin" valueType="num">
                                      <p:cBhvr>
                                        <p:cTn id="7" dur="1000" fill="hold"/>
                                        <p:tgtEl>
                                          <p:spTgt spid="132105"/>
                                        </p:tgtEl>
                                        <p:attrNameLst>
                                          <p:attrName>ppt_w</p:attrName>
                                        </p:attrNameLst>
                                      </p:cBhvr>
                                      <p:tavLst>
                                        <p:tav tm="0">
                                          <p:val>
                                            <p:fltVal val="0"/>
                                          </p:val>
                                        </p:tav>
                                        <p:tav tm="100000">
                                          <p:val>
                                            <p:strVal val="#ppt_w"/>
                                          </p:val>
                                        </p:tav>
                                      </p:tavLst>
                                    </p:anim>
                                    <p:anim calcmode="lin" valueType="num">
                                      <p:cBhvr>
                                        <p:cTn id="8" dur="1000" fill="hold"/>
                                        <p:tgtEl>
                                          <p:spTgt spid="132105"/>
                                        </p:tgtEl>
                                        <p:attrNameLst>
                                          <p:attrName>ppt_h</p:attrName>
                                        </p:attrNameLst>
                                      </p:cBhvr>
                                      <p:tavLst>
                                        <p:tav tm="0">
                                          <p:val>
                                            <p:fltVal val="0"/>
                                          </p:val>
                                        </p:tav>
                                        <p:tav tm="100000">
                                          <p:val>
                                            <p:strVal val="#ppt_h"/>
                                          </p:val>
                                        </p:tav>
                                      </p:tavLst>
                                    </p:anim>
                                    <p:anim calcmode="lin" valueType="num">
                                      <p:cBhvr>
                                        <p:cTn id="9" dur="1000" fill="hold"/>
                                        <p:tgtEl>
                                          <p:spTgt spid="132105"/>
                                        </p:tgtEl>
                                        <p:attrNameLst>
                                          <p:attrName>style.rotation</p:attrName>
                                        </p:attrNameLst>
                                      </p:cBhvr>
                                      <p:tavLst>
                                        <p:tav tm="0">
                                          <p:val>
                                            <p:fltVal val="90"/>
                                          </p:val>
                                        </p:tav>
                                        <p:tav tm="100000">
                                          <p:val>
                                            <p:fltVal val="0"/>
                                          </p:val>
                                        </p:tav>
                                      </p:tavLst>
                                    </p:anim>
                                    <p:animEffect transition="in" filter="fade">
                                      <p:cBhvr>
                                        <p:cTn id="10" dur="1000"/>
                                        <p:tgtEl>
                                          <p:spTgt spid="132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0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 y="1371600"/>
            <a:ext cx="9174480" cy="5486400"/>
          </a:xfrm>
          <a:prstGeom prst="rect">
            <a:avLst/>
          </a:prstGeom>
        </p:spPr>
      </p:pic>
      <p:sp>
        <p:nvSpPr>
          <p:cNvPr id="5" name="Rectangle 4"/>
          <p:cNvSpPr/>
          <p:nvPr/>
        </p:nvSpPr>
        <p:spPr>
          <a:xfrm>
            <a:off x="0" y="6596390"/>
            <a:ext cx="2260555" cy="261610"/>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a:spAutoFit/>
          </a:bodyPr>
          <a:lstStyle/>
          <a:p>
            <a:r>
              <a:rPr lang="en-US" sz="1100" dirty="0" smtClean="0">
                <a:solidFill>
                  <a:schemeClr val="bg1"/>
                </a:solidFill>
              </a:rPr>
              <a:t>Photo courtesy of  Troy Peters, WSU</a:t>
            </a:r>
            <a:endParaRPr lang="en-US" sz="1100" dirty="0">
              <a:solidFill>
                <a:schemeClr val="bg1"/>
              </a:solidFill>
            </a:endParaRPr>
          </a:p>
        </p:txBody>
      </p:sp>
      <p:sp>
        <p:nvSpPr>
          <p:cNvPr id="6" name="Title 6"/>
          <p:cNvSpPr>
            <a:spLocks noGrp="1"/>
          </p:cNvSpPr>
          <p:nvPr>
            <p:ph type="title"/>
          </p:nvPr>
        </p:nvSpPr>
        <p:spPr>
          <a:xfrm>
            <a:off x="-30480" y="-30480"/>
            <a:ext cx="9174480" cy="1524000"/>
          </a:xfrm>
          <a:solidFill>
            <a:srgbClr val="C00000"/>
          </a:solidFill>
        </p:spPr>
        <p:txBody>
          <a:bodyPr>
            <a:normAutofit/>
          </a:bodyPr>
          <a:lstStyle/>
          <a:p>
            <a:r>
              <a:rPr lang="en-US" dirty="0"/>
              <a:t>Use </a:t>
            </a:r>
            <a:r>
              <a:rPr lang="en-US" dirty="0" smtClean="0"/>
              <a:t>irrigation water management </a:t>
            </a:r>
            <a:r>
              <a:rPr lang="en-US" dirty="0"/>
              <a:t>to reduce pesticides in </a:t>
            </a:r>
            <a:r>
              <a:rPr lang="en-US" dirty="0" smtClean="0"/>
              <a:t>water.</a:t>
            </a:r>
            <a:endParaRPr lang="en-US" dirty="0"/>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0600" y="6400800"/>
            <a:ext cx="454152" cy="396240"/>
          </a:xfrm>
          <a:prstGeom prst="rect">
            <a:avLst/>
          </a:prstGeom>
        </p:spPr>
      </p:pic>
    </p:spTree>
    <p:extLst>
      <p:ext uri="{BB962C8B-B14F-4D97-AF65-F5344CB8AC3E}">
        <p14:creationId xmlns:p14="http://schemas.microsoft.com/office/powerpoint/2010/main" val="329060894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 y="760307"/>
            <a:ext cx="9174480" cy="6105259"/>
          </a:xfrm>
          <a:prstGeom prst="rect">
            <a:avLst/>
          </a:prstGeom>
        </p:spPr>
      </p:pic>
      <p:sp>
        <p:nvSpPr>
          <p:cNvPr id="3" name="Rectangle 2"/>
          <p:cNvSpPr/>
          <p:nvPr/>
        </p:nvSpPr>
        <p:spPr>
          <a:xfrm>
            <a:off x="-53340" y="6609993"/>
            <a:ext cx="3916680" cy="261610"/>
          </a:xfrm>
          <a:prstGeom prst="rect">
            <a:avLst/>
          </a:prstGeom>
          <a:noFill/>
          <a:ln w="19050">
            <a:noFill/>
          </a:ln>
        </p:spPr>
        <p:txBody>
          <a:bodyPr wrap="square">
            <a:spAutoFit/>
          </a:bodyPr>
          <a:lstStyle/>
          <a:p>
            <a:r>
              <a:rPr lang="en-US" sz="1100" dirty="0" smtClean="0"/>
              <a:t>Photo courtesy of M.J. Weaver, pesticidepics.org </a:t>
            </a:r>
            <a:r>
              <a:rPr lang="en-US" sz="1100" dirty="0"/>
              <a:t>(Virginia Tech)</a:t>
            </a:r>
          </a:p>
        </p:txBody>
      </p:sp>
      <p:sp>
        <p:nvSpPr>
          <p:cNvPr id="4" name="TextBox 3"/>
          <p:cNvSpPr txBox="1"/>
          <p:nvPr/>
        </p:nvSpPr>
        <p:spPr>
          <a:xfrm>
            <a:off x="-30480" y="0"/>
            <a:ext cx="9174480" cy="1323439"/>
          </a:xfrm>
          <a:prstGeom prst="rect">
            <a:avLst/>
          </a:prstGeom>
          <a:solidFill>
            <a:schemeClr val="bg1"/>
          </a:solidFill>
          <a:ln w="19050">
            <a:noFill/>
          </a:ln>
        </p:spPr>
        <p:txBody>
          <a:bodyPr wrap="square" rtlCol="0">
            <a:spAutoFit/>
          </a:bodyPr>
          <a:lstStyle/>
          <a:p>
            <a:pPr algn="ctr"/>
            <a:r>
              <a:rPr lang="en-US" sz="4000" dirty="0" smtClean="0">
                <a:latin typeface="+mj-lt"/>
              </a:rPr>
              <a:t>Use anti-siphon devices  to prevent pesticide contamination in wells.</a:t>
            </a:r>
            <a:endParaRPr lang="en-US" sz="4000" dirty="0">
              <a:latin typeface="+mj-lt"/>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extLst>
      <p:ext uri="{BB962C8B-B14F-4D97-AF65-F5344CB8AC3E}">
        <p14:creationId xmlns:p14="http://schemas.microsoft.com/office/powerpoint/2010/main" val="34101763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0" y="4067513"/>
            <a:ext cx="3230880" cy="2423160"/>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15000" y="1752600"/>
            <a:ext cx="2648712" cy="1908048"/>
          </a:xfrm>
          <a:prstGeom prst="rect">
            <a:avLst/>
          </a:prstGeom>
        </p:spPr>
      </p:pic>
      <p:sp>
        <p:nvSpPr>
          <p:cNvPr id="5" name="TextBox 4"/>
          <p:cNvSpPr txBox="1"/>
          <p:nvPr/>
        </p:nvSpPr>
        <p:spPr>
          <a:xfrm>
            <a:off x="5318760" y="6244233"/>
            <a:ext cx="2308860" cy="261610"/>
          </a:xfrm>
          <a:prstGeom prst="rect">
            <a:avLst/>
          </a:prstGeom>
          <a:noFill/>
          <a:ln w="19050">
            <a:noFill/>
          </a:ln>
        </p:spPr>
        <p:txBody>
          <a:bodyPr wrap="square" rtlCol="0">
            <a:spAutoFit/>
          </a:bodyPr>
          <a:lstStyle/>
          <a:p>
            <a:r>
              <a:rPr lang="en-US" sz="1100" dirty="0" smtClean="0">
                <a:solidFill>
                  <a:schemeClr val="bg1"/>
                </a:solidFill>
              </a:rPr>
              <a:t>Photos courtesy of Troy Peters, WSU </a:t>
            </a:r>
            <a:endParaRPr lang="en-US" sz="1100" dirty="0">
              <a:solidFill>
                <a:schemeClr val="bg1"/>
              </a:solidFill>
            </a:endParaRP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 y="1316693"/>
            <a:ext cx="5547360" cy="3962400"/>
          </a:xfrm>
          <a:prstGeom prst="rect">
            <a:avLst/>
          </a:prstGeom>
        </p:spPr>
      </p:pic>
      <p:sp>
        <p:nvSpPr>
          <p:cNvPr id="7" name="TextBox 6"/>
          <p:cNvSpPr txBox="1"/>
          <p:nvPr/>
        </p:nvSpPr>
        <p:spPr>
          <a:xfrm>
            <a:off x="4114800" y="5011430"/>
            <a:ext cx="2133600" cy="261610"/>
          </a:xfrm>
          <a:prstGeom prst="rect">
            <a:avLst/>
          </a:prstGeom>
          <a:noFill/>
          <a:ln w="19050">
            <a:noFill/>
          </a:ln>
        </p:spPr>
        <p:txBody>
          <a:bodyPr wrap="square" rtlCol="0">
            <a:spAutoFit/>
          </a:bodyPr>
          <a:lstStyle/>
          <a:p>
            <a:r>
              <a:rPr lang="en-US" sz="1100" dirty="0" smtClean="0">
                <a:solidFill>
                  <a:schemeClr val="bg1"/>
                </a:solidFill>
              </a:rPr>
              <a:t>Photo courtesy of USDA-NRCS </a:t>
            </a:r>
            <a:endParaRPr lang="en-US" sz="1100" dirty="0">
              <a:solidFill>
                <a:schemeClr val="bg1"/>
              </a:solidFill>
            </a:endParaRPr>
          </a:p>
        </p:txBody>
      </p:sp>
      <p:sp>
        <p:nvSpPr>
          <p:cNvPr id="8" name="TextBox 7"/>
          <p:cNvSpPr txBox="1"/>
          <p:nvPr/>
        </p:nvSpPr>
        <p:spPr>
          <a:xfrm>
            <a:off x="0" y="-6746"/>
            <a:ext cx="9144000" cy="1323439"/>
          </a:xfrm>
          <a:prstGeom prst="rect">
            <a:avLst/>
          </a:prstGeom>
          <a:solidFill>
            <a:schemeClr val="bg1"/>
          </a:solidFill>
          <a:ln w="19050">
            <a:noFill/>
          </a:ln>
        </p:spPr>
        <p:txBody>
          <a:bodyPr wrap="square" rtlCol="0">
            <a:spAutoFit/>
          </a:bodyPr>
          <a:lstStyle/>
          <a:p>
            <a:pPr algn="ctr"/>
            <a:r>
              <a:rPr lang="en-US" sz="4000" dirty="0" smtClean="0">
                <a:latin typeface="+mj-lt"/>
              </a:rPr>
              <a:t>Select the appropriate type of irrigation for your situation.</a:t>
            </a:r>
            <a:endParaRPr lang="en-US" sz="4000" dirty="0">
              <a:latin typeface="+mj-lt"/>
            </a:endParaRPr>
          </a:p>
        </p:txBody>
      </p:sp>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extLst>
      <p:ext uri="{BB962C8B-B14F-4D97-AF65-F5344CB8AC3E}">
        <p14:creationId xmlns:p14="http://schemas.microsoft.com/office/powerpoint/2010/main" val="122692451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 y="7620"/>
            <a:ext cx="9174480" cy="6880860"/>
          </a:xfrm>
          <a:prstGeom prst="rect">
            <a:avLst/>
          </a:prstGeom>
        </p:spPr>
      </p:pic>
      <p:sp>
        <p:nvSpPr>
          <p:cNvPr id="5" name="TextBox 4"/>
          <p:cNvSpPr txBox="1"/>
          <p:nvPr/>
        </p:nvSpPr>
        <p:spPr>
          <a:xfrm>
            <a:off x="-19250" y="6605460"/>
            <a:ext cx="2590800" cy="261610"/>
          </a:xfrm>
          <a:prstGeom prst="rect">
            <a:avLst/>
          </a:prstGeom>
          <a:noFill/>
          <a:ln w="19050">
            <a:noFill/>
          </a:ln>
        </p:spPr>
        <p:txBody>
          <a:bodyPr wrap="square" rtlCol="0">
            <a:spAutoFit/>
          </a:bodyPr>
          <a:lstStyle/>
          <a:p>
            <a:r>
              <a:rPr lang="en-US" sz="1100" dirty="0" smtClean="0">
                <a:solidFill>
                  <a:schemeClr val="bg1"/>
                </a:solidFill>
              </a:rPr>
              <a:t>Photo courtesy of Gail Amos, WSDA</a:t>
            </a:r>
            <a:endParaRPr lang="en-US" sz="1100" dirty="0">
              <a:solidFill>
                <a:schemeClr val="bg1"/>
              </a:solidFill>
            </a:endParaRPr>
          </a:p>
        </p:txBody>
      </p:sp>
      <p:sp>
        <p:nvSpPr>
          <p:cNvPr id="7" name="Title 6"/>
          <p:cNvSpPr>
            <a:spLocks noGrp="1"/>
          </p:cNvSpPr>
          <p:nvPr>
            <p:ph type="title"/>
          </p:nvPr>
        </p:nvSpPr>
        <p:spPr>
          <a:xfrm>
            <a:off x="-30480" y="-30480"/>
            <a:ext cx="9174480" cy="1371600"/>
          </a:xfrm>
          <a:solidFill>
            <a:srgbClr val="C00000"/>
          </a:solidFill>
        </p:spPr>
        <p:txBody>
          <a:bodyPr>
            <a:normAutofit fontScale="90000"/>
          </a:bodyPr>
          <a:lstStyle/>
          <a:p>
            <a:r>
              <a:rPr lang="en-US" dirty="0" smtClean="0"/>
              <a:t>Use proper application methods to reduce off-site movement of pesticides.</a:t>
            </a:r>
            <a:endParaRPr lang="en-US" dirty="0"/>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0600" y="6400800"/>
            <a:ext cx="454152" cy="396240"/>
          </a:xfrm>
          <a:prstGeom prst="rect">
            <a:avLst/>
          </a:prstGeom>
        </p:spPr>
      </p:pic>
    </p:spTree>
    <p:extLst>
      <p:ext uri="{BB962C8B-B14F-4D97-AF65-F5344CB8AC3E}">
        <p14:creationId xmlns:p14="http://schemas.microsoft.com/office/powerpoint/2010/main" val="20033785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aseline="0" dirty="0" smtClean="0">
                <a:cs typeface="Arial" pitchFamily="34" charset="0"/>
              </a:rPr>
              <a:t>Agricultural</a:t>
            </a:r>
            <a:r>
              <a:rPr lang="en-US" dirty="0" smtClean="0">
                <a:cs typeface="Arial" pitchFamily="34" charset="0"/>
              </a:rPr>
              <a:t> p</a:t>
            </a:r>
            <a:r>
              <a:rPr lang="en-US" baseline="0" dirty="0" smtClean="0">
                <a:cs typeface="Arial" pitchFamily="34" charset="0"/>
              </a:rPr>
              <a:t>esticide use and good water quality can be compatible.</a:t>
            </a:r>
            <a:endParaRPr lang="en-US" baseline="0" dirty="0" smtClean="0">
              <a:solidFill>
                <a:srgbClr val="FFFFFF"/>
              </a:solidFill>
              <a:cs typeface="Arial" pitchFamily="34" charset="0"/>
            </a:endParaRPr>
          </a:p>
        </p:txBody>
      </p:sp>
      <p:pic>
        <p:nvPicPr>
          <p:cNvPr id="49154" name="Picture 2" descr="http://farm3.staticflickr.com/2477/3560172768_4e9b5f861d.jpg"/>
          <p:cNvPicPr>
            <a:picLocks noChangeAspect="1" noChangeArrowheads="1"/>
          </p:cNvPicPr>
          <p:nvPr/>
        </p:nvPicPr>
        <p:blipFill>
          <a:blip r:embed="rId4" cstate="print"/>
          <a:srcRect/>
          <a:stretch>
            <a:fillRect/>
          </a:stretch>
        </p:blipFill>
        <p:spPr bwMode="auto">
          <a:xfrm>
            <a:off x="609600" y="1600200"/>
            <a:ext cx="7937499" cy="4953001"/>
          </a:xfrm>
          <a:prstGeom prst="rect">
            <a:avLst/>
          </a:prstGeom>
          <a:noFill/>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custDataLst>
      <p:tags r:id="rId1"/>
    </p:custData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412" y="91440"/>
            <a:ext cx="4680857" cy="6553200"/>
          </a:xfrm>
          <a:prstGeom prst="rect">
            <a:avLst/>
          </a:prstGeom>
        </p:spPr>
      </p:pic>
      <p:sp>
        <p:nvSpPr>
          <p:cNvPr id="3" name="TextBox 2"/>
          <p:cNvSpPr txBox="1"/>
          <p:nvPr/>
        </p:nvSpPr>
        <p:spPr>
          <a:xfrm>
            <a:off x="3352800" y="6367790"/>
            <a:ext cx="2133600" cy="261610"/>
          </a:xfrm>
          <a:prstGeom prst="rect">
            <a:avLst/>
          </a:prstGeom>
          <a:noFill/>
          <a:ln w="19050">
            <a:noFill/>
          </a:ln>
        </p:spPr>
        <p:txBody>
          <a:bodyPr wrap="square" rtlCol="0">
            <a:spAutoFit/>
          </a:bodyPr>
          <a:lstStyle/>
          <a:p>
            <a:r>
              <a:rPr lang="en-US" sz="1100" dirty="0" smtClean="0">
                <a:solidFill>
                  <a:schemeClr val="bg1"/>
                </a:solidFill>
              </a:rPr>
              <a:t>Photo courtesy of USDA-NRCS</a:t>
            </a:r>
            <a:endParaRPr lang="en-US" sz="1100" dirty="0">
              <a:solidFill>
                <a:schemeClr val="bg1"/>
              </a:solidFill>
            </a:endParaRPr>
          </a:p>
        </p:txBody>
      </p:sp>
      <p:sp>
        <p:nvSpPr>
          <p:cNvPr id="5" name="TextBox 4"/>
          <p:cNvSpPr txBox="1"/>
          <p:nvPr/>
        </p:nvSpPr>
        <p:spPr>
          <a:xfrm>
            <a:off x="5684520" y="1813560"/>
            <a:ext cx="3108960" cy="2554545"/>
          </a:xfrm>
          <a:prstGeom prst="rect">
            <a:avLst/>
          </a:prstGeom>
          <a:solidFill>
            <a:schemeClr val="bg1"/>
          </a:solidFill>
          <a:ln w="19050">
            <a:noFill/>
          </a:ln>
        </p:spPr>
        <p:txBody>
          <a:bodyPr wrap="square" rtlCol="0">
            <a:spAutoFit/>
          </a:bodyPr>
          <a:lstStyle/>
          <a:p>
            <a:pPr algn="ctr"/>
            <a:r>
              <a:rPr lang="en-US" sz="4000" dirty="0" smtClean="0">
                <a:latin typeface="+mj-lt"/>
              </a:rPr>
              <a:t>Do not apply pesticides near sensitive areas.</a:t>
            </a:r>
            <a:endParaRPr lang="en-US" sz="4000" dirty="0">
              <a:latin typeface="+mj-lt"/>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extLst>
      <p:ext uri="{BB962C8B-B14F-4D97-AF65-F5344CB8AC3E}">
        <p14:creationId xmlns:p14="http://schemas.microsoft.com/office/powerpoint/2010/main" val="78839970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2" y="1295400"/>
            <a:ext cx="7787638" cy="5562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838200" y="6596390"/>
            <a:ext cx="2133600" cy="261610"/>
          </a:xfrm>
          <a:prstGeom prst="rect">
            <a:avLst/>
          </a:prstGeom>
          <a:noFill/>
          <a:ln w="19050">
            <a:noFill/>
          </a:ln>
        </p:spPr>
        <p:txBody>
          <a:bodyPr wrap="square" rtlCol="0">
            <a:spAutoFit/>
          </a:bodyPr>
          <a:lstStyle/>
          <a:p>
            <a:r>
              <a:rPr lang="en-US" sz="1100" dirty="0" smtClean="0">
                <a:solidFill>
                  <a:schemeClr val="bg1"/>
                </a:solidFill>
              </a:rPr>
              <a:t>Photo courtesy of USDA-NRCS</a:t>
            </a:r>
            <a:endParaRPr lang="en-US" sz="1100" dirty="0">
              <a:solidFill>
                <a:schemeClr val="bg1"/>
              </a:solidFill>
            </a:endParaRPr>
          </a:p>
        </p:txBody>
      </p:sp>
      <p:sp>
        <p:nvSpPr>
          <p:cNvPr id="6" name="Title 5"/>
          <p:cNvSpPr>
            <a:spLocks noGrp="1"/>
          </p:cNvSpPr>
          <p:nvPr>
            <p:ph type="title"/>
          </p:nvPr>
        </p:nvSpPr>
        <p:spPr>
          <a:xfrm>
            <a:off x="-76200" y="-15240"/>
            <a:ext cx="9220200" cy="1310640"/>
          </a:xfrm>
          <a:solidFill>
            <a:srgbClr val="C00000"/>
          </a:solidFill>
        </p:spPr>
        <p:txBody>
          <a:bodyPr>
            <a:normAutofit fontScale="90000"/>
          </a:bodyPr>
          <a:lstStyle/>
          <a:p>
            <a:r>
              <a:rPr lang="en-US" dirty="0" smtClean="0"/>
              <a:t>Always calibrate and maintain pesticide application equipment.</a:t>
            </a:r>
            <a:endParaRPr lang="en-US"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extLst>
      <p:ext uri="{BB962C8B-B14F-4D97-AF65-F5344CB8AC3E}">
        <p14:creationId xmlns:p14="http://schemas.microsoft.com/office/powerpoint/2010/main" val="200337850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596390"/>
            <a:ext cx="2133600" cy="261610"/>
          </a:xfrm>
          <a:prstGeom prst="rect">
            <a:avLst/>
          </a:prstGeom>
          <a:noFill/>
          <a:ln w="19050">
            <a:noFill/>
          </a:ln>
        </p:spPr>
        <p:txBody>
          <a:bodyPr wrap="square" rtlCol="0">
            <a:spAutoFit/>
          </a:bodyPr>
          <a:lstStyle/>
          <a:p>
            <a:r>
              <a:rPr lang="en-US" sz="1100" dirty="0" smtClean="0">
                <a:solidFill>
                  <a:schemeClr val="bg1"/>
                </a:solidFill>
              </a:rPr>
              <a:t>Photo courtesy of USDA-NRCS</a:t>
            </a:r>
            <a:endParaRPr lang="en-US" sz="1100" dirty="0">
              <a:solidFill>
                <a:schemeClr val="bg1"/>
              </a:solidFil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0" y="9413"/>
            <a:ext cx="9144000" cy="1323439"/>
          </a:xfrm>
          <a:prstGeom prst="rect">
            <a:avLst/>
          </a:prstGeom>
          <a:solidFill>
            <a:schemeClr val="bg1"/>
          </a:solidFill>
          <a:ln w="19050">
            <a:noFill/>
          </a:ln>
        </p:spPr>
        <p:txBody>
          <a:bodyPr wrap="square" rtlCol="0">
            <a:spAutoFit/>
          </a:bodyPr>
          <a:lstStyle/>
          <a:p>
            <a:pPr algn="ctr"/>
            <a:r>
              <a:rPr lang="en-US" sz="4000" dirty="0" smtClean="0">
                <a:latin typeface="+mj-lt"/>
              </a:rPr>
              <a:t>Regularly inspect </a:t>
            </a:r>
            <a:r>
              <a:rPr lang="en-US" sz="4000" dirty="0">
                <a:latin typeface="+mj-lt"/>
              </a:rPr>
              <a:t>pesticide </a:t>
            </a:r>
            <a:r>
              <a:rPr lang="en-US" sz="4000" dirty="0" smtClean="0">
                <a:latin typeface="+mj-lt"/>
              </a:rPr>
              <a:t>equipment, and keep it in good repair.</a:t>
            </a:r>
            <a:endParaRPr lang="en-US" sz="4000" dirty="0">
              <a:latin typeface="+mj-lt"/>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
        <p:nvSpPr>
          <p:cNvPr id="9" name="TextBox 8"/>
          <p:cNvSpPr txBox="1"/>
          <p:nvPr/>
        </p:nvSpPr>
        <p:spPr>
          <a:xfrm>
            <a:off x="26268" y="6577205"/>
            <a:ext cx="2133600" cy="261610"/>
          </a:xfrm>
          <a:prstGeom prst="rect">
            <a:avLst/>
          </a:prstGeom>
          <a:noFill/>
          <a:ln w="19050">
            <a:noFill/>
          </a:ln>
        </p:spPr>
        <p:txBody>
          <a:bodyPr wrap="square" rtlCol="0">
            <a:spAutoFit/>
          </a:bodyPr>
          <a:lstStyle/>
          <a:p>
            <a:r>
              <a:rPr lang="en-US" sz="1100" dirty="0" smtClean="0">
                <a:solidFill>
                  <a:schemeClr val="bg1"/>
                </a:solidFill>
              </a:rPr>
              <a:t>Photo courtesy of PNASH</a:t>
            </a:r>
            <a:endParaRPr lang="en-US" sz="1100" dirty="0">
              <a:solidFill>
                <a:schemeClr val="bg1"/>
              </a:solidFill>
            </a:endParaRPr>
          </a:p>
        </p:txBody>
      </p:sp>
    </p:spTree>
    <p:extLst>
      <p:ext uri="{BB962C8B-B14F-4D97-AF65-F5344CB8AC3E}">
        <p14:creationId xmlns:p14="http://schemas.microsoft.com/office/powerpoint/2010/main" val="134820714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 y="345440"/>
            <a:ext cx="9159240" cy="6531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096000" y="2057400"/>
            <a:ext cx="184731" cy="369332"/>
          </a:xfrm>
          <a:prstGeom prst="rect">
            <a:avLst/>
          </a:prstGeom>
          <a:noFill/>
        </p:spPr>
        <p:txBody>
          <a:bodyPr wrap="none" rtlCol="0">
            <a:spAutoFit/>
          </a:bodyPr>
          <a:lstStyle/>
          <a:p>
            <a:endParaRPr lang="en-US" dirty="0"/>
          </a:p>
        </p:txBody>
      </p:sp>
      <p:sp>
        <p:nvSpPr>
          <p:cNvPr id="5" name="TextBox 4"/>
          <p:cNvSpPr txBox="1"/>
          <p:nvPr/>
        </p:nvSpPr>
        <p:spPr>
          <a:xfrm>
            <a:off x="6553200" y="6596390"/>
            <a:ext cx="2133600" cy="261610"/>
          </a:xfrm>
          <a:prstGeom prst="rect">
            <a:avLst/>
          </a:prstGeom>
          <a:noFill/>
          <a:ln w="19050">
            <a:noFill/>
          </a:ln>
        </p:spPr>
        <p:txBody>
          <a:bodyPr wrap="square" rtlCol="0">
            <a:spAutoFit/>
          </a:bodyPr>
          <a:lstStyle/>
          <a:p>
            <a:r>
              <a:rPr lang="en-US" sz="1100" dirty="0" smtClean="0">
                <a:solidFill>
                  <a:schemeClr val="bg1"/>
                </a:solidFill>
              </a:rPr>
              <a:t>Photo courtesy of USDA-NRCS</a:t>
            </a:r>
            <a:endParaRPr lang="en-US" sz="1100" dirty="0">
              <a:solidFill>
                <a:schemeClr val="bg1"/>
              </a:solidFill>
            </a:endParaRPr>
          </a:p>
        </p:txBody>
      </p:sp>
      <p:sp>
        <p:nvSpPr>
          <p:cNvPr id="6" name="Title 5"/>
          <p:cNvSpPr>
            <a:spLocks noGrp="1"/>
          </p:cNvSpPr>
          <p:nvPr>
            <p:ph type="title"/>
          </p:nvPr>
        </p:nvSpPr>
        <p:spPr>
          <a:xfrm>
            <a:off x="-15240" y="-1"/>
            <a:ext cx="9159240" cy="1896036"/>
          </a:xfrm>
          <a:solidFill>
            <a:srgbClr val="C00000"/>
          </a:solidFill>
        </p:spPr>
        <p:txBody>
          <a:bodyPr>
            <a:normAutofit fontScale="90000"/>
          </a:bodyPr>
          <a:lstStyle/>
          <a:p>
            <a:r>
              <a:rPr lang="en-US" dirty="0" smtClean="0"/>
              <a:t>Reduce </a:t>
            </a:r>
            <a:r>
              <a:rPr lang="en-US" dirty="0"/>
              <a:t>the potential for pesticide </a:t>
            </a:r>
            <a:r>
              <a:rPr lang="en-US" dirty="0" smtClean="0"/>
              <a:t>movement to sensitive areas by </a:t>
            </a:r>
            <a:br>
              <a:rPr lang="en-US" dirty="0" smtClean="0"/>
            </a:br>
            <a:r>
              <a:rPr lang="en-US" dirty="0" smtClean="0"/>
              <a:t>preventing drift.</a:t>
            </a:r>
            <a:endParaRPr lang="en-US" dirty="0"/>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0600" y="6400800"/>
            <a:ext cx="454152" cy="396240"/>
          </a:xfrm>
          <a:prstGeom prst="rect">
            <a:avLst/>
          </a:prstGeom>
        </p:spPr>
      </p:pic>
    </p:spTree>
    <p:extLst>
      <p:ext uri="{BB962C8B-B14F-4D97-AF65-F5344CB8AC3E}">
        <p14:creationId xmlns:p14="http://schemas.microsoft.com/office/powerpoint/2010/main" val="4133908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Picture 7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350920"/>
            <a:ext cx="8461288" cy="6339333"/>
          </a:xfrm>
          <a:prstGeom prst="rect">
            <a:avLst/>
          </a:prstGeom>
        </p:spPr>
      </p:pic>
      <p:sp>
        <p:nvSpPr>
          <p:cNvPr id="4" name="TextBox 3"/>
          <p:cNvSpPr txBox="1"/>
          <p:nvPr/>
        </p:nvSpPr>
        <p:spPr>
          <a:xfrm>
            <a:off x="5852988" y="6435666"/>
            <a:ext cx="2887152" cy="261610"/>
          </a:xfrm>
          <a:prstGeom prst="rect">
            <a:avLst/>
          </a:prstGeom>
          <a:noFill/>
          <a:ln w="9525">
            <a:noFill/>
          </a:ln>
        </p:spPr>
        <p:txBody>
          <a:bodyPr wrap="square" rtlCol="0">
            <a:spAutoFit/>
          </a:bodyPr>
          <a:lstStyle/>
          <a:p>
            <a:r>
              <a:rPr lang="en-US" sz="1100" dirty="0">
                <a:solidFill>
                  <a:schemeClr val="bg1"/>
                </a:solidFill>
              </a:rPr>
              <a:t>Photo </a:t>
            </a:r>
            <a:r>
              <a:rPr lang="en-US" sz="1100" dirty="0" smtClean="0">
                <a:solidFill>
                  <a:schemeClr val="bg1"/>
                </a:solidFill>
              </a:rPr>
              <a:t>courtesy of </a:t>
            </a:r>
            <a:r>
              <a:rPr lang="en-US" sz="1100" dirty="0">
                <a:solidFill>
                  <a:schemeClr val="bg1"/>
                </a:solidFill>
              </a:rPr>
              <a:t>Bob Wolf of Wolf Consulting</a:t>
            </a:r>
          </a:p>
        </p:txBody>
      </p:sp>
      <p:sp>
        <p:nvSpPr>
          <p:cNvPr id="151" name="TextBox 150"/>
          <p:cNvSpPr txBox="1"/>
          <p:nvPr/>
        </p:nvSpPr>
        <p:spPr>
          <a:xfrm>
            <a:off x="-7648" y="0"/>
            <a:ext cx="9144000" cy="1323439"/>
          </a:xfrm>
          <a:prstGeom prst="rect">
            <a:avLst/>
          </a:prstGeom>
          <a:solidFill>
            <a:schemeClr val="bg1"/>
          </a:solidFill>
          <a:ln w="19050">
            <a:noFill/>
          </a:ln>
        </p:spPr>
        <p:txBody>
          <a:bodyPr wrap="square" rtlCol="0">
            <a:spAutoFit/>
          </a:bodyPr>
          <a:lstStyle/>
          <a:p>
            <a:pPr algn="ctr"/>
            <a:r>
              <a:rPr lang="en-US" sz="4000" dirty="0" smtClean="0">
                <a:latin typeface="+mj-lt"/>
              </a:rPr>
              <a:t>Select appropriate </a:t>
            </a:r>
            <a:r>
              <a:rPr lang="en-US" sz="4000" dirty="0">
                <a:latin typeface="+mj-lt"/>
              </a:rPr>
              <a:t>nozzle size </a:t>
            </a:r>
            <a:r>
              <a:rPr lang="en-US" sz="4000" dirty="0" smtClean="0">
                <a:latin typeface="+mj-lt"/>
              </a:rPr>
              <a:t>to reduce </a:t>
            </a:r>
            <a:r>
              <a:rPr lang="en-US" sz="4000" dirty="0">
                <a:latin typeface="+mj-lt"/>
              </a:rPr>
              <a:t>the potential for </a:t>
            </a:r>
            <a:r>
              <a:rPr lang="en-US" sz="4000" dirty="0" smtClean="0">
                <a:latin typeface="+mj-lt"/>
              </a:rPr>
              <a:t>drift.</a:t>
            </a:r>
            <a:endParaRPr lang="en-US" sz="4000" dirty="0">
              <a:latin typeface="+mj-lt"/>
            </a:endParaRPr>
          </a:p>
        </p:txBody>
      </p:sp>
      <p:grpSp>
        <p:nvGrpSpPr>
          <p:cNvPr id="3" name="Group 76"/>
          <p:cNvGrpSpPr/>
          <p:nvPr/>
        </p:nvGrpSpPr>
        <p:grpSpPr>
          <a:xfrm>
            <a:off x="83070" y="1317588"/>
            <a:ext cx="8991600" cy="5528438"/>
            <a:chOff x="0" y="872362"/>
            <a:chExt cx="8991600" cy="5528438"/>
          </a:xfrm>
        </p:grpSpPr>
        <p:sp>
          <p:nvSpPr>
            <p:cNvPr id="78" name="Rectangle 77"/>
            <p:cNvSpPr/>
            <p:nvPr/>
          </p:nvSpPr>
          <p:spPr>
            <a:xfrm>
              <a:off x="0" y="872362"/>
              <a:ext cx="8991600" cy="533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2"/>
            <p:cNvSpPr txBox="1">
              <a:spLocks noChangeArrowheads="1"/>
            </p:cNvSpPr>
            <p:nvPr/>
          </p:nvSpPr>
          <p:spPr>
            <a:xfrm>
              <a:off x="304800" y="3733800"/>
              <a:ext cx="8610600" cy="2667000"/>
            </a:xfrm>
            <a:prstGeom prst="rect">
              <a:avLst/>
            </a:prstGeom>
          </p:spPr>
          <p:txBody>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a:defRPr/>
              </a:pPr>
              <a:r>
                <a:rPr lang="en-US" dirty="0" smtClean="0">
                  <a:solidFill>
                    <a:schemeClr val="tx1"/>
                  </a:solidFill>
                </a:rPr>
                <a:t>The </a:t>
              </a:r>
              <a:r>
                <a:rPr lang="en-US" sz="8000" dirty="0" smtClean="0">
                  <a:solidFill>
                    <a:schemeClr val="tx1"/>
                  </a:solidFill>
                </a:rPr>
                <a:t>larger</a:t>
              </a:r>
              <a:r>
                <a:rPr lang="en-US" dirty="0" smtClean="0">
                  <a:solidFill>
                    <a:schemeClr val="tx1"/>
                  </a:solidFill>
                </a:rPr>
                <a:t> the spray droplet size</a:t>
              </a:r>
              <a:br>
                <a:rPr lang="en-US" dirty="0" smtClean="0">
                  <a:solidFill>
                    <a:schemeClr val="tx1"/>
                  </a:solidFill>
                </a:rPr>
              </a:br>
              <a:r>
                <a:rPr lang="en-US" dirty="0" smtClean="0">
                  <a:solidFill>
                    <a:schemeClr val="tx1"/>
                  </a:solidFill>
                </a:rPr>
                <a:t>                The </a:t>
              </a:r>
              <a:r>
                <a:rPr lang="en-US" sz="2800" dirty="0" smtClean="0">
                  <a:solidFill>
                    <a:schemeClr val="tx1"/>
                  </a:solidFill>
                </a:rPr>
                <a:t>less distance </a:t>
              </a:r>
              <a:r>
                <a:rPr lang="en-US" dirty="0" smtClean="0">
                  <a:solidFill>
                    <a:schemeClr val="tx1"/>
                  </a:solidFill>
                </a:rPr>
                <a:t>the droplet drifts</a:t>
              </a:r>
            </a:p>
          </p:txBody>
        </p:sp>
        <p:grpSp>
          <p:nvGrpSpPr>
            <p:cNvPr id="5" name="Group 83"/>
            <p:cNvGrpSpPr>
              <a:grpSpLocks/>
            </p:cNvGrpSpPr>
            <p:nvPr/>
          </p:nvGrpSpPr>
          <p:grpSpPr bwMode="auto">
            <a:xfrm>
              <a:off x="522384" y="1714500"/>
              <a:ext cx="8229600" cy="1828800"/>
              <a:chOff x="240" y="1968"/>
              <a:chExt cx="5184" cy="1152"/>
            </a:xfrm>
          </p:grpSpPr>
          <p:grpSp>
            <p:nvGrpSpPr>
              <p:cNvPr id="6" name="Group 80"/>
              <p:cNvGrpSpPr>
                <a:grpSpLocks/>
              </p:cNvGrpSpPr>
              <p:nvPr/>
            </p:nvGrpSpPr>
            <p:grpSpPr bwMode="auto">
              <a:xfrm>
                <a:off x="240" y="1968"/>
                <a:ext cx="1824" cy="1152"/>
                <a:chOff x="240" y="1968"/>
                <a:chExt cx="1824" cy="1152"/>
              </a:xfrm>
            </p:grpSpPr>
            <p:sp>
              <p:nvSpPr>
                <p:cNvPr id="132" name="Freeform 3"/>
                <p:cNvSpPr>
                  <a:spLocks/>
                </p:cNvSpPr>
                <p:nvPr/>
              </p:nvSpPr>
              <p:spPr bwMode="auto">
                <a:xfrm>
                  <a:off x="432" y="1968"/>
                  <a:ext cx="1152" cy="144"/>
                </a:xfrm>
                <a:custGeom>
                  <a:avLst/>
                  <a:gdLst>
                    <a:gd name="T0" fmla="*/ 0 w 1152"/>
                    <a:gd name="T1" fmla="*/ 334 h 104"/>
                    <a:gd name="T2" fmla="*/ 384 w 1152"/>
                    <a:gd name="T3" fmla="*/ 677 h 104"/>
                    <a:gd name="T4" fmla="*/ 768 w 1152"/>
                    <a:gd name="T5" fmla="*/ 0 h 104"/>
                    <a:gd name="T6" fmla="*/ 1152 w 1152"/>
                    <a:gd name="T7" fmla="*/ 677 h 104"/>
                    <a:gd name="T8" fmla="*/ 0 60000 65536"/>
                    <a:gd name="T9" fmla="*/ 0 60000 65536"/>
                    <a:gd name="T10" fmla="*/ 0 60000 65536"/>
                    <a:gd name="T11" fmla="*/ 0 60000 65536"/>
                    <a:gd name="T12" fmla="*/ 0 w 1152"/>
                    <a:gd name="T13" fmla="*/ 0 h 104"/>
                    <a:gd name="T14" fmla="*/ 1152 w 1152"/>
                    <a:gd name="T15" fmla="*/ 104 h 104"/>
                  </a:gdLst>
                  <a:ahLst/>
                  <a:cxnLst>
                    <a:cxn ang="T8">
                      <a:pos x="T0" y="T1"/>
                    </a:cxn>
                    <a:cxn ang="T9">
                      <a:pos x="T2" y="T3"/>
                    </a:cxn>
                    <a:cxn ang="T10">
                      <a:pos x="T4" y="T5"/>
                    </a:cxn>
                    <a:cxn ang="T11">
                      <a:pos x="T6" y="T7"/>
                    </a:cxn>
                  </a:cxnLst>
                  <a:rect l="T12" t="T13" r="T14" b="T15"/>
                  <a:pathLst>
                    <a:path w="1152" h="104">
                      <a:moveTo>
                        <a:pt x="0" y="48"/>
                      </a:moveTo>
                      <a:cubicBezTo>
                        <a:pt x="128" y="76"/>
                        <a:pt x="256" y="104"/>
                        <a:pt x="384" y="96"/>
                      </a:cubicBezTo>
                      <a:cubicBezTo>
                        <a:pt x="512" y="88"/>
                        <a:pt x="640" y="0"/>
                        <a:pt x="768" y="0"/>
                      </a:cubicBezTo>
                      <a:cubicBezTo>
                        <a:pt x="896" y="0"/>
                        <a:pt x="1080" y="80"/>
                        <a:pt x="1152" y="96"/>
                      </a:cubicBezTo>
                    </a:path>
                  </a:pathLst>
                </a:custGeom>
                <a:noFill/>
                <a:ln w="88900">
                  <a:solidFill>
                    <a:schemeClr val="tx1"/>
                  </a:solidFill>
                  <a:round/>
                  <a:headEnd/>
                  <a:tailEnd/>
                </a:ln>
              </p:spPr>
              <p:txBody>
                <a:bodyPr wrap="none" anchor="ctr"/>
                <a:lstStyle/>
                <a:p>
                  <a:endParaRPr lang="en-US" dirty="0"/>
                </a:p>
              </p:txBody>
            </p:sp>
            <p:sp>
              <p:nvSpPr>
                <p:cNvPr id="133" name="Oval 9"/>
                <p:cNvSpPr>
                  <a:spLocks noChangeArrowheads="1"/>
                </p:cNvSpPr>
                <p:nvPr/>
              </p:nvSpPr>
              <p:spPr bwMode="auto">
                <a:xfrm rot="1443151">
                  <a:off x="240" y="2208"/>
                  <a:ext cx="96" cy="9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34" name="Oval 11"/>
                <p:cNvSpPr>
                  <a:spLocks noChangeArrowheads="1"/>
                </p:cNvSpPr>
                <p:nvPr/>
              </p:nvSpPr>
              <p:spPr bwMode="auto">
                <a:xfrm flipH="1" flipV="1">
                  <a:off x="1344" y="2064"/>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35" name="Oval 21"/>
                <p:cNvSpPr>
                  <a:spLocks noChangeArrowheads="1"/>
                </p:cNvSpPr>
                <p:nvPr/>
              </p:nvSpPr>
              <p:spPr bwMode="auto">
                <a:xfrm>
                  <a:off x="1968" y="2304"/>
                  <a:ext cx="96" cy="9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36" name="Oval 29"/>
                <p:cNvSpPr>
                  <a:spLocks noChangeArrowheads="1"/>
                </p:cNvSpPr>
                <p:nvPr/>
              </p:nvSpPr>
              <p:spPr bwMode="auto">
                <a:xfrm>
                  <a:off x="1152" y="2208"/>
                  <a:ext cx="192" cy="144"/>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37" name="Oval 30"/>
                <p:cNvSpPr>
                  <a:spLocks noChangeArrowheads="1"/>
                </p:cNvSpPr>
                <p:nvPr/>
              </p:nvSpPr>
              <p:spPr bwMode="auto">
                <a:xfrm>
                  <a:off x="672" y="2112"/>
                  <a:ext cx="96" cy="9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38" name="Oval 53"/>
                <p:cNvSpPr>
                  <a:spLocks noChangeArrowheads="1"/>
                </p:cNvSpPr>
                <p:nvPr/>
              </p:nvSpPr>
              <p:spPr bwMode="auto">
                <a:xfrm rot="1443151">
                  <a:off x="624" y="2304"/>
                  <a:ext cx="192" cy="144"/>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39" name="Oval 54"/>
                <p:cNvSpPr>
                  <a:spLocks noChangeArrowheads="1"/>
                </p:cNvSpPr>
                <p:nvPr/>
              </p:nvSpPr>
              <p:spPr bwMode="auto">
                <a:xfrm rot="1443151">
                  <a:off x="1008" y="2736"/>
                  <a:ext cx="192" cy="144"/>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40" name="Oval 55"/>
                <p:cNvSpPr>
                  <a:spLocks noChangeArrowheads="1"/>
                </p:cNvSpPr>
                <p:nvPr/>
              </p:nvSpPr>
              <p:spPr bwMode="auto">
                <a:xfrm rot="1443151">
                  <a:off x="912" y="2544"/>
                  <a:ext cx="192" cy="144"/>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41" name="Oval 56"/>
                <p:cNvSpPr>
                  <a:spLocks noChangeArrowheads="1"/>
                </p:cNvSpPr>
                <p:nvPr/>
              </p:nvSpPr>
              <p:spPr bwMode="auto">
                <a:xfrm rot="1443151">
                  <a:off x="672" y="2640"/>
                  <a:ext cx="192" cy="144"/>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42" name="Oval 57"/>
                <p:cNvSpPr>
                  <a:spLocks noChangeArrowheads="1"/>
                </p:cNvSpPr>
                <p:nvPr/>
              </p:nvSpPr>
              <p:spPr bwMode="auto">
                <a:xfrm rot="1443151">
                  <a:off x="720" y="2976"/>
                  <a:ext cx="192" cy="144"/>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43" name="Oval 58"/>
                <p:cNvSpPr>
                  <a:spLocks noChangeArrowheads="1"/>
                </p:cNvSpPr>
                <p:nvPr/>
              </p:nvSpPr>
              <p:spPr bwMode="auto">
                <a:xfrm>
                  <a:off x="1536" y="2640"/>
                  <a:ext cx="192" cy="144"/>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44" name="Oval 59"/>
                <p:cNvSpPr>
                  <a:spLocks noChangeArrowheads="1"/>
                </p:cNvSpPr>
                <p:nvPr/>
              </p:nvSpPr>
              <p:spPr bwMode="auto">
                <a:xfrm rot="1443151">
                  <a:off x="480" y="2592"/>
                  <a:ext cx="192" cy="144"/>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45" name="Oval 60"/>
                <p:cNvSpPr>
                  <a:spLocks noChangeArrowheads="1"/>
                </p:cNvSpPr>
                <p:nvPr/>
              </p:nvSpPr>
              <p:spPr bwMode="auto">
                <a:xfrm>
                  <a:off x="1392" y="2880"/>
                  <a:ext cx="192" cy="144"/>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46" name="Oval 61"/>
                <p:cNvSpPr>
                  <a:spLocks noChangeArrowheads="1"/>
                </p:cNvSpPr>
                <p:nvPr/>
              </p:nvSpPr>
              <p:spPr bwMode="auto">
                <a:xfrm>
                  <a:off x="1344" y="2400"/>
                  <a:ext cx="192" cy="144"/>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47" name="Oval 62"/>
                <p:cNvSpPr>
                  <a:spLocks noChangeArrowheads="1"/>
                </p:cNvSpPr>
                <p:nvPr/>
              </p:nvSpPr>
              <p:spPr bwMode="auto">
                <a:xfrm rot="1443151">
                  <a:off x="432" y="2832"/>
                  <a:ext cx="192" cy="144"/>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48" name="AutoShape 65"/>
                <p:cNvSpPr>
                  <a:spLocks noChangeArrowheads="1"/>
                </p:cNvSpPr>
                <p:nvPr/>
              </p:nvSpPr>
              <p:spPr bwMode="auto">
                <a:xfrm>
                  <a:off x="1584" y="2064"/>
                  <a:ext cx="288" cy="96"/>
                </a:xfrm>
                <a:prstGeom prst="rightArrow">
                  <a:avLst>
                    <a:gd name="adj1" fmla="val 50000"/>
                    <a:gd name="adj2" fmla="val 75000"/>
                  </a:avLst>
                </a:prstGeom>
                <a:solidFill>
                  <a:schemeClr val="tx1"/>
                </a:solidFill>
                <a:ln w="9525">
                  <a:solidFill>
                    <a:schemeClr val="tx1"/>
                  </a:solidFill>
                  <a:miter lim="800000"/>
                  <a:headEnd/>
                  <a:tailEnd/>
                </a:ln>
              </p:spPr>
              <p:txBody>
                <a:bodyPr wrap="none" anchor="ctr"/>
                <a:lstStyle/>
                <a:p>
                  <a:endParaRPr lang="en-US" dirty="0"/>
                </a:p>
              </p:txBody>
            </p:sp>
            <p:sp>
              <p:nvSpPr>
                <p:cNvPr id="149" name="Freeform 5"/>
                <p:cNvSpPr>
                  <a:spLocks/>
                </p:cNvSpPr>
                <p:nvPr/>
              </p:nvSpPr>
              <p:spPr bwMode="auto">
                <a:xfrm rot="3785349">
                  <a:off x="720" y="2352"/>
                  <a:ext cx="791" cy="121"/>
                </a:xfrm>
                <a:custGeom>
                  <a:avLst/>
                  <a:gdLst>
                    <a:gd name="T0" fmla="*/ 0 w 1152"/>
                    <a:gd name="T1" fmla="*/ 119 h 104"/>
                    <a:gd name="T2" fmla="*/ 40 w 1152"/>
                    <a:gd name="T3" fmla="*/ 239 h 104"/>
                    <a:gd name="T4" fmla="*/ 80 w 1152"/>
                    <a:gd name="T5" fmla="*/ 0 h 104"/>
                    <a:gd name="T6" fmla="*/ 121 w 1152"/>
                    <a:gd name="T7" fmla="*/ 239 h 104"/>
                    <a:gd name="T8" fmla="*/ 0 60000 65536"/>
                    <a:gd name="T9" fmla="*/ 0 60000 65536"/>
                    <a:gd name="T10" fmla="*/ 0 60000 65536"/>
                    <a:gd name="T11" fmla="*/ 0 60000 65536"/>
                    <a:gd name="T12" fmla="*/ 0 w 1152"/>
                    <a:gd name="T13" fmla="*/ 0 h 104"/>
                    <a:gd name="T14" fmla="*/ 1152 w 1152"/>
                    <a:gd name="T15" fmla="*/ 104 h 104"/>
                  </a:gdLst>
                  <a:ahLst/>
                  <a:cxnLst>
                    <a:cxn ang="T8">
                      <a:pos x="T0" y="T1"/>
                    </a:cxn>
                    <a:cxn ang="T9">
                      <a:pos x="T2" y="T3"/>
                    </a:cxn>
                    <a:cxn ang="T10">
                      <a:pos x="T4" y="T5"/>
                    </a:cxn>
                    <a:cxn ang="T11">
                      <a:pos x="T6" y="T7"/>
                    </a:cxn>
                  </a:cxnLst>
                  <a:rect l="T12" t="T13" r="T14" b="T15"/>
                  <a:pathLst>
                    <a:path w="1152" h="104">
                      <a:moveTo>
                        <a:pt x="0" y="48"/>
                      </a:moveTo>
                      <a:cubicBezTo>
                        <a:pt x="128" y="76"/>
                        <a:pt x="256" y="104"/>
                        <a:pt x="384" y="96"/>
                      </a:cubicBezTo>
                      <a:cubicBezTo>
                        <a:pt x="512" y="88"/>
                        <a:pt x="640" y="0"/>
                        <a:pt x="768" y="0"/>
                      </a:cubicBezTo>
                      <a:cubicBezTo>
                        <a:pt x="896" y="0"/>
                        <a:pt x="1080" y="80"/>
                        <a:pt x="1152" y="96"/>
                      </a:cubicBezTo>
                    </a:path>
                  </a:pathLst>
                </a:custGeom>
                <a:noFill/>
                <a:ln w="76200">
                  <a:solidFill>
                    <a:schemeClr val="hlink"/>
                  </a:solidFill>
                  <a:round/>
                  <a:headEnd/>
                  <a:tailEnd/>
                </a:ln>
              </p:spPr>
              <p:txBody>
                <a:bodyPr wrap="none" anchor="ctr"/>
                <a:lstStyle/>
                <a:p>
                  <a:endParaRPr lang="en-US" dirty="0"/>
                </a:p>
              </p:txBody>
            </p:sp>
            <p:sp>
              <p:nvSpPr>
                <p:cNvPr id="150" name="AutoShape 70"/>
                <p:cNvSpPr>
                  <a:spLocks noChangeArrowheads="1"/>
                </p:cNvSpPr>
                <p:nvPr/>
              </p:nvSpPr>
              <p:spPr bwMode="auto">
                <a:xfrm rot="5400000">
                  <a:off x="1104" y="2832"/>
                  <a:ext cx="288" cy="96"/>
                </a:xfrm>
                <a:prstGeom prst="rightArrow">
                  <a:avLst>
                    <a:gd name="adj1" fmla="val 50000"/>
                    <a:gd name="adj2" fmla="val 75000"/>
                  </a:avLst>
                </a:prstGeom>
                <a:solidFill>
                  <a:schemeClr val="hlink"/>
                </a:solidFill>
                <a:ln w="9525">
                  <a:solidFill>
                    <a:schemeClr val="hlink"/>
                  </a:solidFill>
                  <a:miter lim="800000"/>
                  <a:headEnd/>
                  <a:tailEnd/>
                </a:ln>
              </p:spPr>
              <p:txBody>
                <a:bodyPr wrap="none" anchor="ctr"/>
                <a:lstStyle/>
                <a:p>
                  <a:endParaRPr lang="en-US" dirty="0"/>
                </a:p>
              </p:txBody>
            </p:sp>
          </p:grpSp>
          <p:grpSp>
            <p:nvGrpSpPr>
              <p:cNvPr id="7" name="Group 82"/>
              <p:cNvGrpSpPr>
                <a:grpSpLocks/>
              </p:cNvGrpSpPr>
              <p:nvPr/>
            </p:nvGrpSpPr>
            <p:grpSpPr bwMode="auto">
              <a:xfrm>
                <a:off x="3696" y="2016"/>
                <a:ext cx="1728" cy="1056"/>
                <a:chOff x="3696" y="2016"/>
                <a:chExt cx="1728" cy="1056"/>
              </a:xfrm>
            </p:grpSpPr>
            <p:sp>
              <p:nvSpPr>
                <p:cNvPr id="102" name="Freeform 6"/>
                <p:cNvSpPr>
                  <a:spLocks/>
                </p:cNvSpPr>
                <p:nvPr/>
              </p:nvSpPr>
              <p:spPr bwMode="auto">
                <a:xfrm>
                  <a:off x="3696" y="2112"/>
                  <a:ext cx="1392" cy="152"/>
                </a:xfrm>
                <a:custGeom>
                  <a:avLst/>
                  <a:gdLst>
                    <a:gd name="T0" fmla="*/ 0 w 1152"/>
                    <a:gd name="T1" fmla="*/ 466 h 104"/>
                    <a:gd name="T2" fmla="*/ 1196 w 1152"/>
                    <a:gd name="T3" fmla="*/ 935 h 104"/>
                    <a:gd name="T4" fmla="*/ 2390 w 1152"/>
                    <a:gd name="T5" fmla="*/ 0 h 104"/>
                    <a:gd name="T6" fmla="*/ 3584 w 1152"/>
                    <a:gd name="T7" fmla="*/ 935 h 104"/>
                    <a:gd name="T8" fmla="*/ 0 60000 65536"/>
                    <a:gd name="T9" fmla="*/ 0 60000 65536"/>
                    <a:gd name="T10" fmla="*/ 0 60000 65536"/>
                    <a:gd name="T11" fmla="*/ 0 60000 65536"/>
                    <a:gd name="T12" fmla="*/ 0 w 1152"/>
                    <a:gd name="T13" fmla="*/ 0 h 104"/>
                    <a:gd name="T14" fmla="*/ 1152 w 1152"/>
                    <a:gd name="T15" fmla="*/ 104 h 104"/>
                  </a:gdLst>
                  <a:ahLst/>
                  <a:cxnLst>
                    <a:cxn ang="T8">
                      <a:pos x="T0" y="T1"/>
                    </a:cxn>
                    <a:cxn ang="T9">
                      <a:pos x="T2" y="T3"/>
                    </a:cxn>
                    <a:cxn ang="T10">
                      <a:pos x="T4" y="T5"/>
                    </a:cxn>
                    <a:cxn ang="T11">
                      <a:pos x="T6" y="T7"/>
                    </a:cxn>
                  </a:cxnLst>
                  <a:rect l="T12" t="T13" r="T14" b="T15"/>
                  <a:pathLst>
                    <a:path w="1152" h="104">
                      <a:moveTo>
                        <a:pt x="0" y="48"/>
                      </a:moveTo>
                      <a:cubicBezTo>
                        <a:pt x="128" y="76"/>
                        <a:pt x="256" y="104"/>
                        <a:pt x="384" y="96"/>
                      </a:cubicBezTo>
                      <a:cubicBezTo>
                        <a:pt x="512" y="88"/>
                        <a:pt x="640" y="0"/>
                        <a:pt x="768" y="0"/>
                      </a:cubicBezTo>
                      <a:cubicBezTo>
                        <a:pt x="896" y="0"/>
                        <a:pt x="1080" y="80"/>
                        <a:pt x="1152" y="96"/>
                      </a:cubicBezTo>
                    </a:path>
                  </a:pathLst>
                </a:custGeom>
                <a:noFill/>
                <a:ln w="28575">
                  <a:solidFill>
                    <a:schemeClr val="tx1"/>
                  </a:solidFill>
                  <a:round/>
                  <a:headEnd/>
                  <a:tailEnd/>
                </a:ln>
              </p:spPr>
              <p:txBody>
                <a:bodyPr wrap="none" anchor="ctr"/>
                <a:lstStyle/>
                <a:p>
                  <a:endParaRPr lang="en-US" dirty="0"/>
                </a:p>
              </p:txBody>
            </p:sp>
            <p:sp>
              <p:nvSpPr>
                <p:cNvPr id="103" name="Freeform 8"/>
                <p:cNvSpPr>
                  <a:spLocks/>
                </p:cNvSpPr>
                <p:nvPr/>
              </p:nvSpPr>
              <p:spPr bwMode="auto">
                <a:xfrm rot="1463725">
                  <a:off x="4224" y="2400"/>
                  <a:ext cx="864" cy="96"/>
                </a:xfrm>
                <a:custGeom>
                  <a:avLst/>
                  <a:gdLst>
                    <a:gd name="T0" fmla="*/ 0 w 1152"/>
                    <a:gd name="T1" fmla="*/ 30 h 104"/>
                    <a:gd name="T2" fmla="*/ 68 w 1152"/>
                    <a:gd name="T3" fmla="*/ 60 h 104"/>
                    <a:gd name="T4" fmla="*/ 136 w 1152"/>
                    <a:gd name="T5" fmla="*/ 0 h 104"/>
                    <a:gd name="T6" fmla="*/ 205 w 1152"/>
                    <a:gd name="T7" fmla="*/ 60 h 104"/>
                    <a:gd name="T8" fmla="*/ 0 60000 65536"/>
                    <a:gd name="T9" fmla="*/ 0 60000 65536"/>
                    <a:gd name="T10" fmla="*/ 0 60000 65536"/>
                    <a:gd name="T11" fmla="*/ 0 60000 65536"/>
                    <a:gd name="T12" fmla="*/ 0 w 1152"/>
                    <a:gd name="T13" fmla="*/ 0 h 104"/>
                    <a:gd name="T14" fmla="*/ 1152 w 1152"/>
                    <a:gd name="T15" fmla="*/ 104 h 104"/>
                  </a:gdLst>
                  <a:ahLst/>
                  <a:cxnLst>
                    <a:cxn ang="T8">
                      <a:pos x="T0" y="T1"/>
                    </a:cxn>
                    <a:cxn ang="T9">
                      <a:pos x="T2" y="T3"/>
                    </a:cxn>
                    <a:cxn ang="T10">
                      <a:pos x="T4" y="T5"/>
                    </a:cxn>
                    <a:cxn ang="T11">
                      <a:pos x="T6" y="T7"/>
                    </a:cxn>
                  </a:cxnLst>
                  <a:rect l="T12" t="T13" r="T14" b="T15"/>
                  <a:pathLst>
                    <a:path w="1152" h="104">
                      <a:moveTo>
                        <a:pt x="0" y="48"/>
                      </a:moveTo>
                      <a:cubicBezTo>
                        <a:pt x="128" y="76"/>
                        <a:pt x="256" y="104"/>
                        <a:pt x="384" y="96"/>
                      </a:cubicBezTo>
                      <a:cubicBezTo>
                        <a:pt x="512" y="88"/>
                        <a:pt x="640" y="0"/>
                        <a:pt x="768" y="0"/>
                      </a:cubicBezTo>
                      <a:cubicBezTo>
                        <a:pt x="896" y="0"/>
                        <a:pt x="1080" y="80"/>
                        <a:pt x="1152" y="96"/>
                      </a:cubicBezTo>
                    </a:path>
                  </a:pathLst>
                </a:custGeom>
                <a:noFill/>
                <a:ln w="38100">
                  <a:solidFill>
                    <a:schemeClr val="hlink"/>
                  </a:solidFill>
                  <a:round/>
                  <a:headEnd/>
                  <a:tailEnd/>
                </a:ln>
              </p:spPr>
              <p:txBody>
                <a:bodyPr wrap="none" anchor="ctr"/>
                <a:lstStyle/>
                <a:p>
                  <a:endParaRPr lang="en-US" dirty="0"/>
                </a:p>
              </p:txBody>
            </p:sp>
            <p:sp>
              <p:nvSpPr>
                <p:cNvPr id="104" name="Oval 22"/>
                <p:cNvSpPr>
                  <a:spLocks noChangeArrowheads="1"/>
                </p:cNvSpPr>
                <p:nvPr/>
              </p:nvSpPr>
              <p:spPr bwMode="auto">
                <a:xfrm>
                  <a:off x="3744" y="225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05" name="Oval 23"/>
                <p:cNvSpPr>
                  <a:spLocks noChangeArrowheads="1"/>
                </p:cNvSpPr>
                <p:nvPr/>
              </p:nvSpPr>
              <p:spPr bwMode="auto">
                <a:xfrm>
                  <a:off x="4224" y="2352"/>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06" name="Oval 24"/>
                <p:cNvSpPr>
                  <a:spLocks noChangeArrowheads="1"/>
                </p:cNvSpPr>
                <p:nvPr/>
              </p:nvSpPr>
              <p:spPr bwMode="auto">
                <a:xfrm>
                  <a:off x="5328" y="2784"/>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07" name="Oval 25"/>
                <p:cNvSpPr>
                  <a:spLocks noChangeArrowheads="1"/>
                </p:cNvSpPr>
                <p:nvPr/>
              </p:nvSpPr>
              <p:spPr bwMode="auto">
                <a:xfrm>
                  <a:off x="4944" y="249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08" name="Oval 26"/>
                <p:cNvSpPr>
                  <a:spLocks noChangeArrowheads="1"/>
                </p:cNvSpPr>
                <p:nvPr/>
              </p:nvSpPr>
              <p:spPr bwMode="auto">
                <a:xfrm>
                  <a:off x="4416" y="2544"/>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09" name="Oval 27"/>
                <p:cNvSpPr>
                  <a:spLocks noChangeArrowheads="1"/>
                </p:cNvSpPr>
                <p:nvPr/>
              </p:nvSpPr>
              <p:spPr bwMode="auto">
                <a:xfrm>
                  <a:off x="4800" y="2352"/>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10" name="Oval 32"/>
                <p:cNvSpPr>
                  <a:spLocks noChangeArrowheads="1"/>
                </p:cNvSpPr>
                <p:nvPr/>
              </p:nvSpPr>
              <p:spPr bwMode="auto">
                <a:xfrm>
                  <a:off x="4128" y="201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11" name="Oval 33"/>
                <p:cNvSpPr>
                  <a:spLocks noChangeArrowheads="1"/>
                </p:cNvSpPr>
                <p:nvPr/>
              </p:nvSpPr>
              <p:spPr bwMode="auto">
                <a:xfrm>
                  <a:off x="4224" y="2544"/>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12" name="Oval 34"/>
                <p:cNvSpPr>
                  <a:spLocks noChangeArrowheads="1"/>
                </p:cNvSpPr>
                <p:nvPr/>
              </p:nvSpPr>
              <p:spPr bwMode="auto">
                <a:xfrm>
                  <a:off x="4032" y="2160"/>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13" name="Oval 35"/>
                <p:cNvSpPr>
                  <a:spLocks noChangeArrowheads="1"/>
                </p:cNvSpPr>
                <p:nvPr/>
              </p:nvSpPr>
              <p:spPr bwMode="auto">
                <a:xfrm>
                  <a:off x="4944" y="2880"/>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14" name="Oval 36"/>
                <p:cNvSpPr>
                  <a:spLocks noChangeArrowheads="1"/>
                </p:cNvSpPr>
                <p:nvPr/>
              </p:nvSpPr>
              <p:spPr bwMode="auto">
                <a:xfrm>
                  <a:off x="4656" y="2592"/>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15" name="Oval 114"/>
                <p:cNvSpPr>
                  <a:spLocks noChangeArrowheads="1"/>
                </p:cNvSpPr>
                <p:nvPr/>
              </p:nvSpPr>
              <p:spPr bwMode="auto">
                <a:xfrm>
                  <a:off x="4320" y="2112"/>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16" name="Oval 115"/>
                <p:cNvSpPr>
                  <a:spLocks noChangeArrowheads="1"/>
                </p:cNvSpPr>
                <p:nvPr/>
              </p:nvSpPr>
              <p:spPr bwMode="auto">
                <a:xfrm>
                  <a:off x="4464" y="201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17" name="Oval 116"/>
                <p:cNvSpPr>
                  <a:spLocks noChangeArrowheads="1"/>
                </p:cNvSpPr>
                <p:nvPr/>
              </p:nvSpPr>
              <p:spPr bwMode="auto">
                <a:xfrm>
                  <a:off x="4992" y="2064"/>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18" name="Oval 117"/>
                <p:cNvSpPr>
                  <a:spLocks noChangeArrowheads="1"/>
                </p:cNvSpPr>
                <p:nvPr/>
              </p:nvSpPr>
              <p:spPr bwMode="auto">
                <a:xfrm>
                  <a:off x="4656" y="225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19" name="Oval 118"/>
                <p:cNvSpPr>
                  <a:spLocks noChangeArrowheads="1"/>
                </p:cNvSpPr>
                <p:nvPr/>
              </p:nvSpPr>
              <p:spPr bwMode="auto">
                <a:xfrm>
                  <a:off x="4320" y="2640"/>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20" name="Oval 119"/>
                <p:cNvSpPr>
                  <a:spLocks noChangeArrowheads="1"/>
                </p:cNvSpPr>
                <p:nvPr/>
              </p:nvSpPr>
              <p:spPr bwMode="auto">
                <a:xfrm>
                  <a:off x="4320" y="2784"/>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21" name="Oval 120"/>
                <p:cNvSpPr>
                  <a:spLocks noChangeArrowheads="1"/>
                </p:cNvSpPr>
                <p:nvPr/>
              </p:nvSpPr>
              <p:spPr bwMode="auto">
                <a:xfrm>
                  <a:off x="4512" y="2640"/>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22" name="Oval 121"/>
                <p:cNvSpPr>
                  <a:spLocks noChangeArrowheads="1"/>
                </p:cNvSpPr>
                <p:nvPr/>
              </p:nvSpPr>
              <p:spPr bwMode="auto">
                <a:xfrm>
                  <a:off x="4656" y="2784"/>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23" name="Oval 122"/>
                <p:cNvSpPr>
                  <a:spLocks noChangeArrowheads="1"/>
                </p:cNvSpPr>
                <p:nvPr/>
              </p:nvSpPr>
              <p:spPr bwMode="auto">
                <a:xfrm>
                  <a:off x="4752" y="2928"/>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24" name="Oval 123"/>
                <p:cNvSpPr>
                  <a:spLocks noChangeArrowheads="1"/>
                </p:cNvSpPr>
                <p:nvPr/>
              </p:nvSpPr>
              <p:spPr bwMode="auto">
                <a:xfrm>
                  <a:off x="4800" y="2640"/>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25" name="Oval 124"/>
                <p:cNvSpPr>
                  <a:spLocks noChangeArrowheads="1"/>
                </p:cNvSpPr>
                <p:nvPr/>
              </p:nvSpPr>
              <p:spPr bwMode="auto">
                <a:xfrm>
                  <a:off x="5040" y="3024"/>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26" name="Oval 125"/>
                <p:cNvSpPr>
                  <a:spLocks noChangeArrowheads="1"/>
                </p:cNvSpPr>
                <p:nvPr/>
              </p:nvSpPr>
              <p:spPr bwMode="auto">
                <a:xfrm>
                  <a:off x="5232" y="249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27" name="Oval 126"/>
                <p:cNvSpPr>
                  <a:spLocks noChangeArrowheads="1"/>
                </p:cNvSpPr>
                <p:nvPr/>
              </p:nvSpPr>
              <p:spPr bwMode="auto">
                <a:xfrm>
                  <a:off x="5376" y="2928"/>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28" name="Oval 127"/>
                <p:cNvSpPr>
                  <a:spLocks noChangeArrowheads="1"/>
                </p:cNvSpPr>
                <p:nvPr/>
              </p:nvSpPr>
              <p:spPr bwMode="auto">
                <a:xfrm>
                  <a:off x="5136" y="2640"/>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29" name="Oval 128"/>
                <p:cNvSpPr>
                  <a:spLocks noChangeArrowheads="1"/>
                </p:cNvSpPr>
                <p:nvPr/>
              </p:nvSpPr>
              <p:spPr bwMode="auto">
                <a:xfrm>
                  <a:off x="4992" y="2304"/>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30" name="Line 71"/>
                <p:cNvSpPr>
                  <a:spLocks noChangeShapeType="1"/>
                </p:cNvSpPr>
                <p:nvPr/>
              </p:nvSpPr>
              <p:spPr bwMode="auto">
                <a:xfrm>
                  <a:off x="5088" y="2256"/>
                  <a:ext cx="240" cy="0"/>
                </a:xfrm>
                <a:prstGeom prst="line">
                  <a:avLst/>
                </a:prstGeom>
                <a:noFill/>
                <a:ln w="28575">
                  <a:solidFill>
                    <a:schemeClr val="tx1"/>
                  </a:solidFill>
                  <a:round/>
                  <a:headEnd/>
                  <a:tailEnd type="triangle" w="med" len="med"/>
                </a:ln>
              </p:spPr>
              <p:txBody>
                <a:bodyPr/>
                <a:lstStyle/>
                <a:p>
                  <a:endParaRPr lang="en-US" dirty="0"/>
                </a:p>
              </p:txBody>
            </p:sp>
            <p:sp>
              <p:nvSpPr>
                <p:cNvPr id="131" name="Line 72"/>
                <p:cNvSpPr>
                  <a:spLocks noChangeShapeType="1"/>
                </p:cNvSpPr>
                <p:nvPr/>
              </p:nvSpPr>
              <p:spPr bwMode="auto">
                <a:xfrm>
                  <a:off x="4992" y="2640"/>
                  <a:ext cx="240" cy="240"/>
                </a:xfrm>
                <a:prstGeom prst="line">
                  <a:avLst/>
                </a:prstGeom>
                <a:noFill/>
                <a:ln w="38100">
                  <a:solidFill>
                    <a:schemeClr val="hlink"/>
                  </a:solidFill>
                  <a:round/>
                  <a:headEnd/>
                  <a:tailEnd type="triangle" w="med" len="med"/>
                </a:ln>
              </p:spPr>
              <p:txBody>
                <a:bodyPr/>
                <a:lstStyle/>
                <a:p>
                  <a:endParaRPr lang="en-US" dirty="0"/>
                </a:p>
              </p:txBody>
            </p:sp>
          </p:grpSp>
          <p:grpSp>
            <p:nvGrpSpPr>
              <p:cNvPr id="8" name="Group 81"/>
              <p:cNvGrpSpPr>
                <a:grpSpLocks/>
              </p:cNvGrpSpPr>
              <p:nvPr/>
            </p:nvGrpSpPr>
            <p:grpSpPr bwMode="auto">
              <a:xfrm>
                <a:off x="2064" y="2112"/>
                <a:ext cx="1360" cy="907"/>
                <a:chOff x="2064" y="2112"/>
                <a:chExt cx="1360" cy="907"/>
              </a:xfrm>
            </p:grpSpPr>
            <p:sp>
              <p:nvSpPr>
                <p:cNvPr id="84" name="Freeform 4"/>
                <p:cNvSpPr>
                  <a:spLocks/>
                </p:cNvSpPr>
                <p:nvPr/>
              </p:nvSpPr>
              <p:spPr bwMode="auto">
                <a:xfrm>
                  <a:off x="2064" y="2112"/>
                  <a:ext cx="1152" cy="104"/>
                </a:xfrm>
                <a:custGeom>
                  <a:avLst/>
                  <a:gdLst>
                    <a:gd name="T0" fmla="*/ 0 w 1152"/>
                    <a:gd name="T1" fmla="*/ 48 h 104"/>
                    <a:gd name="T2" fmla="*/ 384 w 1152"/>
                    <a:gd name="T3" fmla="*/ 96 h 104"/>
                    <a:gd name="T4" fmla="*/ 768 w 1152"/>
                    <a:gd name="T5" fmla="*/ 0 h 104"/>
                    <a:gd name="T6" fmla="*/ 1152 w 1152"/>
                    <a:gd name="T7" fmla="*/ 96 h 104"/>
                    <a:gd name="T8" fmla="*/ 0 60000 65536"/>
                    <a:gd name="T9" fmla="*/ 0 60000 65536"/>
                    <a:gd name="T10" fmla="*/ 0 60000 65536"/>
                    <a:gd name="T11" fmla="*/ 0 60000 65536"/>
                    <a:gd name="T12" fmla="*/ 0 w 1152"/>
                    <a:gd name="T13" fmla="*/ 0 h 104"/>
                    <a:gd name="T14" fmla="*/ 1152 w 1152"/>
                    <a:gd name="T15" fmla="*/ 104 h 104"/>
                  </a:gdLst>
                  <a:ahLst/>
                  <a:cxnLst>
                    <a:cxn ang="T8">
                      <a:pos x="T0" y="T1"/>
                    </a:cxn>
                    <a:cxn ang="T9">
                      <a:pos x="T2" y="T3"/>
                    </a:cxn>
                    <a:cxn ang="T10">
                      <a:pos x="T4" y="T5"/>
                    </a:cxn>
                    <a:cxn ang="T11">
                      <a:pos x="T6" y="T7"/>
                    </a:cxn>
                  </a:cxnLst>
                  <a:rect l="T12" t="T13" r="T14" b="T15"/>
                  <a:pathLst>
                    <a:path w="1152" h="104">
                      <a:moveTo>
                        <a:pt x="0" y="48"/>
                      </a:moveTo>
                      <a:cubicBezTo>
                        <a:pt x="128" y="76"/>
                        <a:pt x="256" y="104"/>
                        <a:pt x="384" y="96"/>
                      </a:cubicBezTo>
                      <a:cubicBezTo>
                        <a:pt x="512" y="88"/>
                        <a:pt x="640" y="0"/>
                        <a:pt x="768" y="0"/>
                      </a:cubicBezTo>
                      <a:cubicBezTo>
                        <a:pt x="896" y="0"/>
                        <a:pt x="1080" y="80"/>
                        <a:pt x="1152" y="96"/>
                      </a:cubicBezTo>
                    </a:path>
                  </a:pathLst>
                </a:custGeom>
                <a:noFill/>
                <a:ln w="38100">
                  <a:solidFill>
                    <a:schemeClr val="tx1"/>
                  </a:solidFill>
                  <a:round/>
                  <a:headEnd/>
                  <a:tailEnd/>
                </a:ln>
              </p:spPr>
              <p:txBody>
                <a:bodyPr wrap="none" anchor="ctr"/>
                <a:lstStyle/>
                <a:p>
                  <a:endParaRPr lang="en-US" dirty="0"/>
                </a:p>
              </p:txBody>
            </p:sp>
            <p:sp>
              <p:nvSpPr>
                <p:cNvPr id="85" name="Freeform 7"/>
                <p:cNvSpPr>
                  <a:spLocks/>
                </p:cNvSpPr>
                <p:nvPr/>
              </p:nvSpPr>
              <p:spPr bwMode="auto">
                <a:xfrm rot="2323088">
                  <a:off x="2352" y="2496"/>
                  <a:ext cx="864" cy="96"/>
                </a:xfrm>
                <a:custGeom>
                  <a:avLst/>
                  <a:gdLst>
                    <a:gd name="T0" fmla="*/ 0 w 1152"/>
                    <a:gd name="T1" fmla="*/ 30 h 104"/>
                    <a:gd name="T2" fmla="*/ 68 w 1152"/>
                    <a:gd name="T3" fmla="*/ 60 h 104"/>
                    <a:gd name="T4" fmla="*/ 136 w 1152"/>
                    <a:gd name="T5" fmla="*/ 0 h 104"/>
                    <a:gd name="T6" fmla="*/ 205 w 1152"/>
                    <a:gd name="T7" fmla="*/ 60 h 104"/>
                    <a:gd name="T8" fmla="*/ 0 60000 65536"/>
                    <a:gd name="T9" fmla="*/ 0 60000 65536"/>
                    <a:gd name="T10" fmla="*/ 0 60000 65536"/>
                    <a:gd name="T11" fmla="*/ 0 60000 65536"/>
                    <a:gd name="T12" fmla="*/ 0 w 1152"/>
                    <a:gd name="T13" fmla="*/ 0 h 104"/>
                    <a:gd name="T14" fmla="*/ 1152 w 1152"/>
                    <a:gd name="T15" fmla="*/ 104 h 104"/>
                  </a:gdLst>
                  <a:ahLst/>
                  <a:cxnLst>
                    <a:cxn ang="T8">
                      <a:pos x="T0" y="T1"/>
                    </a:cxn>
                    <a:cxn ang="T9">
                      <a:pos x="T2" y="T3"/>
                    </a:cxn>
                    <a:cxn ang="T10">
                      <a:pos x="T4" y="T5"/>
                    </a:cxn>
                    <a:cxn ang="T11">
                      <a:pos x="T6" y="T7"/>
                    </a:cxn>
                  </a:cxnLst>
                  <a:rect l="T12" t="T13" r="T14" b="T15"/>
                  <a:pathLst>
                    <a:path w="1152" h="104">
                      <a:moveTo>
                        <a:pt x="0" y="48"/>
                      </a:moveTo>
                      <a:cubicBezTo>
                        <a:pt x="128" y="76"/>
                        <a:pt x="256" y="104"/>
                        <a:pt x="384" y="96"/>
                      </a:cubicBezTo>
                      <a:cubicBezTo>
                        <a:pt x="512" y="88"/>
                        <a:pt x="640" y="0"/>
                        <a:pt x="768" y="0"/>
                      </a:cubicBezTo>
                      <a:cubicBezTo>
                        <a:pt x="896" y="0"/>
                        <a:pt x="1080" y="80"/>
                        <a:pt x="1152" y="96"/>
                      </a:cubicBezTo>
                    </a:path>
                  </a:pathLst>
                </a:custGeom>
                <a:noFill/>
                <a:ln w="38100">
                  <a:solidFill>
                    <a:schemeClr val="hlink"/>
                  </a:solidFill>
                  <a:round/>
                  <a:headEnd/>
                  <a:tailEnd/>
                </a:ln>
              </p:spPr>
              <p:txBody>
                <a:bodyPr wrap="none" anchor="ctr"/>
                <a:lstStyle/>
                <a:p>
                  <a:endParaRPr lang="en-US" dirty="0"/>
                </a:p>
              </p:txBody>
            </p:sp>
            <p:sp>
              <p:nvSpPr>
                <p:cNvPr id="86" name="Oval 10"/>
                <p:cNvSpPr>
                  <a:spLocks noChangeArrowheads="1"/>
                </p:cNvSpPr>
                <p:nvPr/>
              </p:nvSpPr>
              <p:spPr bwMode="auto">
                <a:xfrm>
                  <a:off x="2352" y="2256"/>
                  <a:ext cx="96" cy="9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87" name="Oval 12"/>
                <p:cNvSpPr>
                  <a:spLocks noChangeArrowheads="1"/>
                </p:cNvSpPr>
                <p:nvPr/>
              </p:nvSpPr>
              <p:spPr bwMode="auto">
                <a:xfrm>
                  <a:off x="2208" y="2304"/>
                  <a:ext cx="96" cy="9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88" name="Oval 13"/>
                <p:cNvSpPr>
                  <a:spLocks noChangeArrowheads="1"/>
                </p:cNvSpPr>
                <p:nvPr/>
              </p:nvSpPr>
              <p:spPr bwMode="auto">
                <a:xfrm>
                  <a:off x="3264" y="2832"/>
                  <a:ext cx="96" cy="9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89" name="Oval 14"/>
                <p:cNvSpPr>
                  <a:spLocks noChangeArrowheads="1"/>
                </p:cNvSpPr>
                <p:nvPr/>
              </p:nvSpPr>
              <p:spPr bwMode="auto">
                <a:xfrm>
                  <a:off x="2736" y="2352"/>
                  <a:ext cx="96" cy="9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90" name="Oval 15"/>
                <p:cNvSpPr>
                  <a:spLocks noChangeArrowheads="1"/>
                </p:cNvSpPr>
                <p:nvPr/>
              </p:nvSpPr>
              <p:spPr bwMode="auto">
                <a:xfrm>
                  <a:off x="2448" y="2784"/>
                  <a:ext cx="96" cy="9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91" name="Oval 16"/>
                <p:cNvSpPr>
                  <a:spLocks noChangeArrowheads="1"/>
                </p:cNvSpPr>
                <p:nvPr/>
              </p:nvSpPr>
              <p:spPr bwMode="auto">
                <a:xfrm>
                  <a:off x="2208" y="2544"/>
                  <a:ext cx="96" cy="9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92" name="Oval 17"/>
                <p:cNvSpPr>
                  <a:spLocks noChangeArrowheads="1"/>
                </p:cNvSpPr>
                <p:nvPr/>
              </p:nvSpPr>
              <p:spPr bwMode="auto">
                <a:xfrm>
                  <a:off x="2832" y="2784"/>
                  <a:ext cx="96" cy="9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93" name="Oval 18"/>
                <p:cNvSpPr>
                  <a:spLocks noChangeArrowheads="1"/>
                </p:cNvSpPr>
                <p:nvPr/>
              </p:nvSpPr>
              <p:spPr bwMode="auto">
                <a:xfrm>
                  <a:off x="2112" y="2400"/>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94" name="Oval 19"/>
                <p:cNvSpPr>
                  <a:spLocks noChangeArrowheads="1"/>
                </p:cNvSpPr>
                <p:nvPr/>
              </p:nvSpPr>
              <p:spPr bwMode="auto">
                <a:xfrm>
                  <a:off x="2784" y="2640"/>
                  <a:ext cx="96" cy="9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95" name="Oval 20"/>
                <p:cNvSpPr>
                  <a:spLocks noChangeArrowheads="1"/>
                </p:cNvSpPr>
                <p:nvPr/>
              </p:nvSpPr>
              <p:spPr bwMode="auto">
                <a:xfrm>
                  <a:off x="3024" y="2544"/>
                  <a:ext cx="96" cy="9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96" name="Oval 28"/>
                <p:cNvSpPr>
                  <a:spLocks noChangeArrowheads="1"/>
                </p:cNvSpPr>
                <p:nvPr/>
              </p:nvSpPr>
              <p:spPr bwMode="auto">
                <a:xfrm>
                  <a:off x="2400" y="2496"/>
                  <a:ext cx="96" cy="9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97" name="Oval 31"/>
                <p:cNvSpPr>
                  <a:spLocks noChangeArrowheads="1"/>
                </p:cNvSpPr>
                <p:nvPr/>
              </p:nvSpPr>
              <p:spPr bwMode="auto">
                <a:xfrm>
                  <a:off x="2928" y="2256"/>
                  <a:ext cx="48" cy="48"/>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98" name="Oval 63"/>
                <p:cNvSpPr>
                  <a:spLocks noChangeArrowheads="1"/>
                </p:cNvSpPr>
                <p:nvPr/>
              </p:nvSpPr>
              <p:spPr bwMode="auto">
                <a:xfrm>
                  <a:off x="2592" y="2592"/>
                  <a:ext cx="96" cy="9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99" name="Oval 64"/>
                <p:cNvSpPr>
                  <a:spLocks noChangeArrowheads="1"/>
                </p:cNvSpPr>
                <p:nvPr/>
              </p:nvSpPr>
              <p:spPr bwMode="auto">
                <a:xfrm>
                  <a:off x="2688" y="2832"/>
                  <a:ext cx="96" cy="96"/>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00" name="AutoShape 68"/>
                <p:cNvSpPr>
                  <a:spLocks noChangeArrowheads="1"/>
                </p:cNvSpPr>
                <p:nvPr/>
              </p:nvSpPr>
              <p:spPr bwMode="auto">
                <a:xfrm>
                  <a:off x="3184" y="2181"/>
                  <a:ext cx="240" cy="48"/>
                </a:xfrm>
                <a:prstGeom prst="rightArrow">
                  <a:avLst>
                    <a:gd name="adj1" fmla="val 50000"/>
                    <a:gd name="adj2" fmla="val 125000"/>
                  </a:avLst>
                </a:prstGeom>
                <a:solidFill>
                  <a:schemeClr val="tx1"/>
                </a:solidFill>
                <a:ln w="9525">
                  <a:solidFill>
                    <a:schemeClr val="tx1"/>
                  </a:solidFill>
                  <a:miter lim="800000"/>
                  <a:headEnd/>
                  <a:tailEnd/>
                </a:ln>
              </p:spPr>
              <p:txBody>
                <a:bodyPr wrap="none" anchor="ctr"/>
                <a:lstStyle/>
                <a:p>
                  <a:endParaRPr lang="en-US" dirty="0"/>
                </a:p>
              </p:txBody>
            </p:sp>
            <p:sp>
              <p:nvSpPr>
                <p:cNvPr id="101" name="Line 73"/>
                <p:cNvSpPr>
                  <a:spLocks noChangeShapeType="1"/>
                </p:cNvSpPr>
                <p:nvPr/>
              </p:nvSpPr>
              <p:spPr bwMode="auto">
                <a:xfrm>
                  <a:off x="3072" y="2827"/>
                  <a:ext cx="144" cy="192"/>
                </a:xfrm>
                <a:prstGeom prst="line">
                  <a:avLst/>
                </a:prstGeom>
                <a:noFill/>
                <a:ln w="38100">
                  <a:solidFill>
                    <a:schemeClr val="hlink"/>
                  </a:solidFill>
                  <a:round/>
                  <a:headEnd/>
                  <a:tailEnd type="triangle" w="med" len="med"/>
                </a:ln>
              </p:spPr>
              <p:txBody>
                <a:bodyPr/>
                <a:lstStyle/>
                <a:p>
                  <a:endParaRPr lang="en-US" dirty="0"/>
                </a:p>
              </p:txBody>
            </p:sp>
          </p:grpSp>
        </p:grpSp>
      </p:grpSp>
    </p:spTree>
    <p:extLst>
      <p:ext uri="{BB962C8B-B14F-4D97-AF65-F5344CB8AC3E}">
        <p14:creationId xmlns:p14="http://schemas.microsoft.com/office/powerpoint/2010/main" val="1787576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4" y="1584959"/>
            <a:ext cx="9165272" cy="5318761"/>
          </a:xfrm>
          <a:prstGeom prst="rect">
            <a:avLst/>
          </a:prstGeom>
        </p:spPr>
      </p:pic>
      <p:sp>
        <p:nvSpPr>
          <p:cNvPr id="5" name="TextBox 4"/>
          <p:cNvSpPr txBox="1"/>
          <p:nvPr/>
        </p:nvSpPr>
        <p:spPr>
          <a:xfrm>
            <a:off x="6400800" y="6629400"/>
            <a:ext cx="2514600" cy="261610"/>
          </a:xfrm>
          <a:prstGeom prst="rect">
            <a:avLst/>
          </a:prstGeom>
          <a:noFill/>
          <a:ln w="19050">
            <a:noFill/>
          </a:ln>
        </p:spPr>
        <p:txBody>
          <a:bodyPr wrap="square" rtlCol="0">
            <a:spAutoFit/>
          </a:bodyPr>
          <a:lstStyle/>
          <a:p>
            <a:r>
              <a:rPr lang="en-US" sz="1100" dirty="0" smtClean="0">
                <a:solidFill>
                  <a:schemeClr val="bg1"/>
                </a:solidFill>
              </a:rPr>
              <a:t>Photo courtesy of Gail Amos, WSDA</a:t>
            </a:r>
            <a:endParaRPr lang="en-US" sz="1100" dirty="0">
              <a:solidFill>
                <a:schemeClr val="bg1"/>
              </a:solidFill>
            </a:endParaRPr>
          </a:p>
        </p:txBody>
      </p:sp>
      <p:sp>
        <p:nvSpPr>
          <p:cNvPr id="7" name="Title 6"/>
          <p:cNvSpPr>
            <a:spLocks noGrp="1"/>
          </p:cNvSpPr>
          <p:nvPr>
            <p:ph type="title"/>
          </p:nvPr>
        </p:nvSpPr>
        <p:spPr>
          <a:xfrm>
            <a:off x="-3534" y="0"/>
            <a:ext cx="9144000" cy="1828800"/>
          </a:xfrm>
          <a:solidFill>
            <a:srgbClr val="C00000"/>
          </a:solidFill>
        </p:spPr>
        <p:txBody>
          <a:bodyPr>
            <a:normAutofit fontScale="90000"/>
          </a:bodyPr>
          <a:lstStyle/>
          <a:p>
            <a:r>
              <a:rPr lang="en-US" dirty="0" smtClean="0"/>
              <a:t>Practice proper pesticide mixing, loading, storage, and disposal to protect water resources.</a:t>
            </a:r>
            <a:endParaRPr lang="en-US" dirty="0"/>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0600" y="6400800"/>
            <a:ext cx="454152" cy="396240"/>
          </a:xfrm>
          <a:prstGeom prst="rect">
            <a:avLst/>
          </a:prstGeom>
        </p:spPr>
      </p:pic>
    </p:spTree>
    <p:extLst>
      <p:ext uri="{BB962C8B-B14F-4D97-AF65-F5344CB8AC3E}">
        <p14:creationId xmlns:p14="http://schemas.microsoft.com/office/powerpoint/2010/main" val="216838949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782570"/>
            <a:ext cx="9144000" cy="6121301"/>
          </a:xfrm>
          <a:prstGeom prst="rect">
            <a:avLst/>
          </a:prstGeom>
        </p:spPr>
      </p:pic>
      <p:sp>
        <p:nvSpPr>
          <p:cNvPr id="4" name="TextBox 3"/>
          <p:cNvSpPr txBox="1"/>
          <p:nvPr/>
        </p:nvSpPr>
        <p:spPr>
          <a:xfrm>
            <a:off x="1" y="0"/>
            <a:ext cx="9144000" cy="1323439"/>
          </a:xfrm>
          <a:prstGeom prst="rect">
            <a:avLst/>
          </a:prstGeom>
          <a:solidFill>
            <a:schemeClr val="bg1"/>
          </a:solidFill>
          <a:ln>
            <a:noFill/>
          </a:ln>
        </p:spPr>
        <p:txBody>
          <a:bodyPr wrap="square" rtlCol="0">
            <a:spAutoFit/>
          </a:bodyPr>
          <a:lstStyle/>
          <a:p>
            <a:pPr algn="ctr"/>
            <a:r>
              <a:rPr lang="en-US" sz="4000" dirty="0" smtClean="0">
                <a:latin typeface="+mj-lt"/>
              </a:rPr>
              <a:t>Always dispose of unwanted pesticides and empty containers properly.</a:t>
            </a:r>
            <a:endParaRPr lang="en-US" sz="4000" dirty="0">
              <a:latin typeface="+mj-lt"/>
            </a:endParaRPr>
          </a:p>
        </p:txBody>
      </p:sp>
      <p:sp>
        <p:nvSpPr>
          <p:cNvPr id="7" name="TextBox 6"/>
          <p:cNvSpPr txBox="1"/>
          <p:nvPr/>
        </p:nvSpPr>
        <p:spPr>
          <a:xfrm>
            <a:off x="13976" y="6621143"/>
            <a:ext cx="2492477" cy="261610"/>
          </a:xfrm>
          <a:prstGeom prst="rect">
            <a:avLst/>
          </a:prstGeom>
          <a:noFill/>
        </p:spPr>
        <p:txBody>
          <a:bodyPr wrap="square" rtlCol="0">
            <a:spAutoFit/>
          </a:bodyPr>
          <a:lstStyle/>
          <a:p>
            <a:r>
              <a:rPr lang="en-US" sz="1100" dirty="0">
                <a:solidFill>
                  <a:schemeClr val="bg1"/>
                </a:solidFill>
              </a:rPr>
              <a:t>Photo M. J. Weaver, Virginia Tech </a:t>
            </a:r>
          </a:p>
        </p:txBody>
      </p:sp>
    </p:spTree>
    <p:extLst>
      <p:ext uri="{BB962C8B-B14F-4D97-AF65-F5344CB8AC3E}">
        <p14:creationId xmlns:p14="http://schemas.microsoft.com/office/powerpoint/2010/main" val="42814486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75547"/>
            <a:ext cx="9144000" cy="6082453"/>
          </a:xfrm>
          <a:prstGeom prst="rect">
            <a:avLst/>
          </a:prstGeom>
        </p:spPr>
      </p:pic>
      <p:sp>
        <p:nvSpPr>
          <p:cNvPr id="4" name="Rectangle 3"/>
          <p:cNvSpPr/>
          <p:nvPr/>
        </p:nvSpPr>
        <p:spPr>
          <a:xfrm>
            <a:off x="4815840" y="6586734"/>
            <a:ext cx="3794760" cy="261610"/>
          </a:xfrm>
          <a:prstGeom prst="rect">
            <a:avLst/>
          </a:prstGeom>
          <a:noFill/>
          <a:ln w="19050">
            <a:noFill/>
          </a:ln>
        </p:spPr>
        <p:txBody>
          <a:bodyPr wrap="square">
            <a:spAutoFit/>
          </a:bodyPr>
          <a:lstStyle/>
          <a:p>
            <a:r>
              <a:rPr lang="en-US" sz="1100" dirty="0" smtClean="0">
                <a:solidFill>
                  <a:schemeClr val="bg1"/>
                </a:solidFill>
              </a:rPr>
              <a:t>Photo courtesy of M.J. Weaver, pesticidepics.org </a:t>
            </a:r>
            <a:r>
              <a:rPr lang="en-US" sz="1100" dirty="0">
                <a:solidFill>
                  <a:schemeClr val="bg1"/>
                </a:solidFill>
              </a:rPr>
              <a:t>(Virginia Tech)</a:t>
            </a:r>
          </a:p>
        </p:txBody>
      </p:sp>
      <p:sp>
        <p:nvSpPr>
          <p:cNvPr id="7" name="TextBox 6"/>
          <p:cNvSpPr txBox="1"/>
          <p:nvPr/>
        </p:nvSpPr>
        <p:spPr>
          <a:xfrm>
            <a:off x="0" y="45720"/>
            <a:ext cx="9144000" cy="707886"/>
          </a:xfrm>
          <a:prstGeom prst="rect">
            <a:avLst/>
          </a:prstGeom>
          <a:solidFill>
            <a:schemeClr val="bg1"/>
          </a:solidFill>
          <a:ln w="19050">
            <a:noFill/>
          </a:ln>
        </p:spPr>
        <p:txBody>
          <a:bodyPr wrap="square" rtlCol="0">
            <a:spAutoFit/>
          </a:bodyPr>
          <a:lstStyle/>
          <a:p>
            <a:pPr algn="ctr"/>
            <a:r>
              <a:rPr lang="en-US" sz="4000" dirty="0" smtClean="0">
                <a:latin typeface="+mj-lt"/>
              </a:rPr>
              <a:t>Do not fill spray tanks near a wellhead.</a:t>
            </a:r>
            <a:endParaRPr lang="en-US" sz="4000" dirty="0">
              <a:latin typeface="+mj-lt"/>
            </a:endParaRP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0600" y="6400800"/>
            <a:ext cx="454152" cy="396240"/>
          </a:xfrm>
          <a:prstGeom prst="rect">
            <a:avLst/>
          </a:prstGeom>
        </p:spPr>
      </p:pic>
    </p:spTree>
    <p:extLst>
      <p:ext uri="{BB962C8B-B14F-4D97-AF65-F5344CB8AC3E}">
        <p14:creationId xmlns:p14="http://schemas.microsoft.com/office/powerpoint/2010/main" val="194073304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9159240" cy="6858000"/>
          </a:xfrm>
          <a:prstGeom prst="rect">
            <a:avLst/>
          </a:prstGeom>
        </p:spPr>
      </p:pic>
      <p:sp>
        <p:nvSpPr>
          <p:cNvPr id="4" name="TextBox 3"/>
          <p:cNvSpPr txBox="1"/>
          <p:nvPr/>
        </p:nvSpPr>
        <p:spPr>
          <a:xfrm>
            <a:off x="0" y="6596390"/>
            <a:ext cx="2514600" cy="261610"/>
          </a:xfrm>
          <a:prstGeom prst="rect">
            <a:avLst/>
          </a:prstGeom>
          <a:noFill/>
          <a:ln w="19050">
            <a:noFill/>
          </a:ln>
        </p:spPr>
        <p:txBody>
          <a:bodyPr wrap="square" rtlCol="0">
            <a:spAutoFit/>
          </a:bodyPr>
          <a:lstStyle/>
          <a:p>
            <a:r>
              <a:rPr lang="en-US" sz="1100" dirty="0" smtClean="0">
                <a:solidFill>
                  <a:schemeClr val="bg1"/>
                </a:solidFill>
              </a:rPr>
              <a:t>Photo courtesy of Gail Amos, WSDA</a:t>
            </a:r>
            <a:endParaRPr lang="en-US" sz="1100" dirty="0">
              <a:solidFill>
                <a:schemeClr val="bg1"/>
              </a:solidFill>
            </a:endParaRPr>
          </a:p>
        </p:txBody>
      </p:sp>
      <p:sp>
        <p:nvSpPr>
          <p:cNvPr id="6" name="TextBox 5"/>
          <p:cNvSpPr txBox="1"/>
          <p:nvPr/>
        </p:nvSpPr>
        <p:spPr>
          <a:xfrm>
            <a:off x="5105400" y="0"/>
            <a:ext cx="4053840" cy="2554545"/>
          </a:xfrm>
          <a:prstGeom prst="rect">
            <a:avLst/>
          </a:prstGeom>
          <a:solidFill>
            <a:schemeClr val="bg1"/>
          </a:solidFill>
          <a:ln w="19050">
            <a:noFill/>
          </a:ln>
        </p:spPr>
        <p:txBody>
          <a:bodyPr wrap="square" rtlCol="0">
            <a:spAutoFit/>
          </a:bodyPr>
          <a:lstStyle/>
          <a:p>
            <a:pPr algn="ctr"/>
            <a:r>
              <a:rPr lang="en-US" sz="4000" dirty="0" smtClean="0">
                <a:latin typeface="+mj-lt"/>
              </a:rPr>
              <a:t>Mix and load pesticides on impermeable sites.</a:t>
            </a:r>
            <a:endParaRPr lang="en-US" sz="4000" dirty="0">
              <a:latin typeface="+mj-lt"/>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0600" y="6400800"/>
            <a:ext cx="454152" cy="396240"/>
          </a:xfrm>
          <a:prstGeom prst="rect">
            <a:avLst/>
          </a:prstGeom>
        </p:spPr>
      </p:pic>
    </p:spTree>
    <p:extLst>
      <p:ext uri="{BB962C8B-B14F-4D97-AF65-F5344CB8AC3E}">
        <p14:creationId xmlns:p14="http://schemas.microsoft.com/office/powerpoint/2010/main" val="341400483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51506"/>
            <a:ext cx="9154393" cy="6106494"/>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 y="4495800"/>
            <a:ext cx="3086533" cy="2061464"/>
          </a:xfrm>
          <a:prstGeom prst="rect">
            <a:avLst/>
          </a:prstGeom>
          <a:ln w="28575">
            <a:solidFill>
              <a:srgbClr val="FF0000"/>
            </a:solidFill>
          </a:ln>
        </p:spPr>
      </p:pic>
      <p:sp>
        <p:nvSpPr>
          <p:cNvPr id="6" name="TextBox 5"/>
          <p:cNvSpPr txBox="1"/>
          <p:nvPr/>
        </p:nvSpPr>
        <p:spPr>
          <a:xfrm>
            <a:off x="0" y="0"/>
            <a:ext cx="9144000" cy="1323439"/>
          </a:xfrm>
          <a:prstGeom prst="rect">
            <a:avLst/>
          </a:prstGeom>
          <a:solidFill>
            <a:schemeClr val="bg1"/>
          </a:solidFill>
          <a:ln w="19050">
            <a:noFill/>
          </a:ln>
        </p:spPr>
        <p:txBody>
          <a:bodyPr wrap="square" rtlCol="0">
            <a:spAutoFit/>
          </a:bodyPr>
          <a:lstStyle/>
          <a:p>
            <a:pPr algn="ctr"/>
            <a:r>
              <a:rPr lang="en-US" sz="4000" dirty="0" smtClean="0">
                <a:latin typeface="+mj-lt"/>
              </a:rPr>
              <a:t>Always store pesticides in secure locations to avoid pesticide spills and contamination.</a:t>
            </a:r>
            <a:endParaRPr lang="en-US" sz="4000" dirty="0">
              <a:latin typeface="+mj-lt"/>
            </a:endParaRPr>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10600" y="6400800"/>
            <a:ext cx="454152" cy="396240"/>
          </a:xfrm>
          <a:prstGeom prst="rect">
            <a:avLst/>
          </a:prstGeom>
        </p:spPr>
      </p:pic>
      <p:sp>
        <p:nvSpPr>
          <p:cNvPr id="3" name="Rectangle 2"/>
          <p:cNvSpPr/>
          <p:nvPr/>
        </p:nvSpPr>
        <p:spPr>
          <a:xfrm>
            <a:off x="3864946" y="6554800"/>
            <a:ext cx="2654894" cy="261610"/>
          </a:xfrm>
          <a:prstGeom prst="rect">
            <a:avLst/>
          </a:prstGeom>
        </p:spPr>
        <p:txBody>
          <a:bodyPr wrap="none">
            <a:spAutoFit/>
          </a:bodyPr>
          <a:lstStyle/>
          <a:p>
            <a:r>
              <a:rPr lang="en-US" sz="1100" dirty="0" smtClean="0">
                <a:solidFill>
                  <a:schemeClr val="bg1"/>
                </a:solidFill>
              </a:rPr>
              <a:t>Photos </a:t>
            </a:r>
            <a:r>
              <a:rPr lang="en-US" sz="1100" dirty="0">
                <a:solidFill>
                  <a:schemeClr val="bg1"/>
                </a:solidFill>
              </a:rPr>
              <a:t>courtesy of </a:t>
            </a:r>
            <a:r>
              <a:rPr lang="en-US" sz="1100" dirty="0" smtClean="0">
                <a:solidFill>
                  <a:schemeClr val="bg1"/>
                </a:solidFill>
              </a:rPr>
              <a:t>Wayne Buhler, NC State</a:t>
            </a:r>
            <a:endParaRPr lang="en-US" sz="1100" dirty="0">
              <a:solidFill>
                <a:schemeClr val="bg1"/>
              </a:solidFill>
            </a:endParaRPr>
          </a:p>
        </p:txBody>
      </p:sp>
    </p:spTree>
    <p:extLst>
      <p:ext uri="{BB962C8B-B14F-4D97-AF65-F5344CB8AC3E}">
        <p14:creationId xmlns:p14="http://schemas.microsoft.com/office/powerpoint/2010/main" val="33220823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aseline="0" dirty="0" smtClean="0"/>
              <a:t>Use IPM and best management practices to protect</a:t>
            </a:r>
            <a:r>
              <a:rPr lang="en-US" dirty="0" smtClean="0"/>
              <a:t> water</a:t>
            </a:r>
            <a:r>
              <a:rPr lang="en-US" baseline="0" dirty="0" smtClean="0"/>
              <a:t>.</a:t>
            </a:r>
          </a:p>
        </p:txBody>
      </p:sp>
      <p:pic>
        <p:nvPicPr>
          <p:cNvPr id="4" name="Picture 3" descr="IMGP1297.JPG"/>
          <p:cNvPicPr>
            <a:picLocks noChangeAspect="1"/>
          </p:cNvPicPr>
          <p:nvPr/>
        </p:nvPicPr>
        <p:blipFill>
          <a:blip r:embed="rId4" cstate="print"/>
          <a:srcRect l="30833" t="18889" r="8333" b="7778"/>
          <a:stretch>
            <a:fillRect/>
          </a:stretch>
        </p:blipFill>
        <p:spPr>
          <a:xfrm>
            <a:off x="1828800" y="1676400"/>
            <a:ext cx="5436755" cy="4915422"/>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6" name="Picture 1"/>
          <p:cNvPicPr>
            <a:picLocks noChangeAspect="1" noChangeArrowheads="1"/>
          </p:cNvPicPr>
          <p:nvPr/>
        </p:nvPicPr>
        <p:blipFill>
          <a:blip r:embed="rId6" cstate="print"/>
          <a:srcRect/>
          <a:stretch>
            <a:fillRect/>
          </a:stretch>
        </p:blipFill>
        <p:spPr bwMode="auto">
          <a:xfrm>
            <a:off x="1162944" y="1633031"/>
            <a:ext cx="6729040" cy="5046780"/>
          </a:xfrm>
          <a:prstGeom prst="rect">
            <a:avLst/>
          </a:prstGeom>
          <a:noFill/>
          <a:ln w="9525">
            <a:noFill/>
            <a:miter lim="800000"/>
            <a:headEnd/>
            <a:tailEnd/>
          </a:ln>
          <a:effectLst/>
        </p:spPr>
      </p:pic>
    </p:spTree>
    <p:custDataLst>
      <p:tags r:id="rId1"/>
    </p:custDataLst>
    <p:extLst>
      <p:ext uri="{BB962C8B-B14F-4D97-AF65-F5344CB8AC3E}">
        <p14:creationId xmlns:p14="http://schemas.microsoft.com/office/powerpoint/2010/main" val="296897724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304800"/>
            <a:ext cx="9157447" cy="6541034"/>
          </a:xfrm>
          <a:prstGeom prst="rect">
            <a:avLst/>
          </a:prstGeom>
        </p:spPr>
      </p:pic>
      <p:sp>
        <p:nvSpPr>
          <p:cNvPr id="3" name="TextBox 2"/>
          <p:cNvSpPr txBox="1"/>
          <p:nvPr/>
        </p:nvSpPr>
        <p:spPr>
          <a:xfrm>
            <a:off x="-15240" y="6596390"/>
            <a:ext cx="2133600" cy="261610"/>
          </a:xfrm>
          <a:prstGeom prst="rect">
            <a:avLst/>
          </a:prstGeom>
          <a:noFill/>
          <a:ln w="19050">
            <a:noFill/>
          </a:ln>
        </p:spPr>
        <p:txBody>
          <a:bodyPr wrap="square" rtlCol="0">
            <a:spAutoFit/>
          </a:bodyPr>
          <a:lstStyle/>
          <a:p>
            <a:r>
              <a:rPr lang="en-US" sz="1100" dirty="0" smtClean="0">
                <a:solidFill>
                  <a:schemeClr val="bg1"/>
                </a:solidFill>
              </a:rPr>
              <a:t>Photo courtesy of USDA-NRCS</a:t>
            </a:r>
            <a:endParaRPr lang="en-US" sz="1100" dirty="0">
              <a:solidFill>
                <a:schemeClr val="bg1"/>
              </a:solidFill>
            </a:endParaRPr>
          </a:p>
        </p:txBody>
      </p:sp>
      <p:sp>
        <p:nvSpPr>
          <p:cNvPr id="6" name="Title 5"/>
          <p:cNvSpPr>
            <a:spLocks noGrp="1"/>
          </p:cNvSpPr>
          <p:nvPr>
            <p:ph type="title"/>
          </p:nvPr>
        </p:nvSpPr>
        <p:spPr>
          <a:xfrm>
            <a:off x="-2" y="0"/>
            <a:ext cx="9144001" cy="1143000"/>
          </a:xfrm>
          <a:solidFill>
            <a:srgbClr val="C00000"/>
          </a:solidFill>
        </p:spPr>
        <p:txBody>
          <a:bodyPr>
            <a:normAutofit fontScale="90000"/>
          </a:bodyPr>
          <a:lstStyle/>
          <a:p>
            <a:r>
              <a:rPr lang="en-US" dirty="0" smtClean="0"/>
              <a:t>Use practices to reduce runoff and erosion.</a:t>
            </a:r>
            <a:endParaRPr lang="en-US" dirty="0"/>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0600" y="6400800"/>
            <a:ext cx="454152" cy="396240"/>
          </a:xfrm>
          <a:prstGeom prst="rect">
            <a:avLst/>
          </a:prstGeom>
        </p:spPr>
      </p:pic>
    </p:spTree>
    <p:extLst>
      <p:ext uri="{BB962C8B-B14F-4D97-AF65-F5344CB8AC3E}">
        <p14:creationId xmlns:p14="http://schemas.microsoft.com/office/powerpoint/2010/main" val="238248420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860" y="327852"/>
            <a:ext cx="9179859" cy="6557042"/>
          </a:xfrm>
          <a:prstGeom prst="rect">
            <a:avLst/>
          </a:prstGeom>
        </p:spPr>
      </p:pic>
      <p:sp>
        <p:nvSpPr>
          <p:cNvPr id="3" name="TextBox 2"/>
          <p:cNvSpPr txBox="1"/>
          <p:nvPr/>
        </p:nvSpPr>
        <p:spPr>
          <a:xfrm>
            <a:off x="15240" y="6596390"/>
            <a:ext cx="2133600" cy="261610"/>
          </a:xfrm>
          <a:prstGeom prst="rect">
            <a:avLst/>
          </a:prstGeom>
          <a:noFill/>
          <a:ln w="19050">
            <a:noFill/>
          </a:ln>
        </p:spPr>
        <p:txBody>
          <a:bodyPr wrap="square" rtlCol="0">
            <a:spAutoFit/>
          </a:bodyPr>
          <a:lstStyle/>
          <a:p>
            <a:r>
              <a:rPr lang="en-US" sz="1100" dirty="0" smtClean="0">
                <a:solidFill>
                  <a:schemeClr val="bg1"/>
                </a:solidFill>
              </a:rPr>
              <a:t>Photo courtesy of USDA-NRCS</a:t>
            </a:r>
            <a:endParaRPr lang="en-US" sz="1100" dirty="0">
              <a:solidFill>
                <a:schemeClr val="bg1"/>
              </a:solidFill>
            </a:endParaRPr>
          </a:p>
        </p:txBody>
      </p:sp>
      <p:sp>
        <p:nvSpPr>
          <p:cNvPr id="5" name="TextBox 4"/>
          <p:cNvSpPr txBox="1"/>
          <p:nvPr/>
        </p:nvSpPr>
        <p:spPr>
          <a:xfrm>
            <a:off x="-35860" y="0"/>
            <a:ext cx="9179860" cy="1323439"/>
          </a:xfrm>
          <a:prstGeom prst="rect">
            <a:avLst/>
          </a:prstGeom>
          <a:solidFill>
            <a:schemeClr val="bg1"/>
          </a:solidFill>
          <a:ln w="19050">
            <a:noFill/>
          </a:ln>
        </p:spPr>
        <p:txBody>
          <a:bodyPr wrap="square" rtlCol="0">
            <a:spAutoFit/>
          </a:bodyPr>
          <a:lstStyle/>
          <a:p>
            <a:pPr algn="ctr"/>
            <a:r>
              <a:rPr lang="en-US" sz="4000" dirty="0" smtClean="0">
                <a:latin typeface="+mj-lt"/>
              </a:rPr>
              <a:t>Use constructed wetlands to collect contaminated sediment.</a:t>
            </a:r>
            <a:endParaRPr lang="en-US" sz="4000" dirty="0">
              <a:latin typeface="+mj-lt"/>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0600" y="6400800"/>
            <a:ext cx="454152" cy="396240"/>
          </a:xfrm>
          <a:prstGeom prst="rect">
            <a:avLst/>
          </a:prstGeom>
        </p:spPr>
      </p:pic>
    </p:spTree>
    <p:extLst>
      <p:ext uri="{BB962C8B-B14F-4D97-AF65-F5344CB8AC3E}">
        <p14:creationId xmlns:p14="http://schemas.microsoft.com/office/powerpoint/2010/main" val="396306656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85750"/>
            <a:ext cx="9144000" cy="6572250"/>
          </a:xfrm>
          <a:prstGeom prst="rect">
            <a:avLst/>
          </a:prstGeom>
        </p:spPr>
      </p:pic>
      <p:sp>
        <p:nvSpPr>
          <p:cNvPr id="4" name="TextBox 3"/>
          <p:cNvSpPr txBox="1"/>
          <p:nvPr/>
        </p:nvSpPr>
        <p:spPr>
          <a:xfrm>
            <a:off x="30480" y="6574795"/>
            <a:ext cx="2667000" cy="261610"/>
          </a:xfrm>
          <a:prstGeom prst="rect">
            <a:avLst/>
          </a:prstGeom>
          <a:noFill/>
          <a:ln w="19050">
            <a:noFill/>
          </a:ln>
        </p:spPr>
        <p:txBody>
          <a:bodyPr wrap="square" rtlCol="0">
            <a:spAutoFit/>
          </a:bodyPr>
          <a:lstStyle/>
          <a:p>
            <a:r>
              <a:rPr lang="en-US" sz="1100" dirty="0" smtClean="0">
                <a:solidFill>
                  <a:schemeClr val="bg1"/>
                </a:solidFill>
              </a:rPr>
              <a:t>Photo courtesy of NWISRL, </a:t>
            </a:r>
            <a:r>
              <a:rPr lang="en-US" sz="1100" dirty="0">
                <a:solidFill>
                  <a:schemeClr val="bg1"/>
                </a:solidFill>
              </a:rPr>
              <a:t>ARS, Idaho</a:t>
            </a:r>
          </a:p>
        </p:txBody>
      </p:sp>
      <p:sp>
        <p:nvSpPr>
          <p:cNvPr id="5" name="TextBox 4"/>
          <p:cNvSpPr txBox="1"/>
          <p:nvPr/>
        </p:nvSpPr>
        <p:spPr>
          <a:xfrm>
            <a:off x="533400" y="4572000"/>
            <a:ext cx="3733800" cy="369332"/>
          </a:xfrm>
          <a:prstGeom prst="rect">
            <a:avLst/>
          </a:prstGeom>
          <a:solidFill>
            <a:schemeClr val="bg1"/>
          </a:solidFill>
          <a:ln w="19050">
            <a:solidFill>
              <a:schemeClr val="tx1"/>
            </a:solidFill>
          </a:ln>
        </p:spPr>
        <p:txBody>
          <a:bodyPr wrap="square" rtlCol="0">
            <a:spAutoFit/>
          </a:bodyPr>
          <a:lstStyle/>
          <a:p>
            <a:r>
              <a:rPr lang="en-US" dirty="0" smtClean="0"/>
              <a:t>Furrow irrigation water without PAM</a:t>
            </a:r>
            <a:endParaRPr lang="en-US" dirty="0"/>
          </a:p>
        </p:txBody>
      </p:sp>
      <p:sp>
        <p:nvSpPr>
          <p:cNvPr id="6" name="TextBox 5"/>
          <p:cNvSpPr txBox="1"/>
          <p:nvPr/>
        </p:nvSpPr>
        <p:spPr>
          <a:xfrm>
            <a:off x="0" y="0"/>
            <a:ext cx="9144000" cy="1323439"/>
          </a:xfrm>
          <a:prstGeom prst="rect">
            <a:avLst/>
          </a:prstGeom>
          <a:solidFill>
            <a:schemeClr val="bg1"/>
          </a:solidFill>
          <a:ln w="19050">
            <a:noFill/>
          </a:ln>
        </p:spPr>
        <p:txBody>
          <a:bodyPr wrap="square" rtlCol="0">
            <a:spAutoFit/>
          </a:bodyPr>
          <a:lstStyle/>
          <a:p>
            <a:pPr algn="ctr"/>
            <a:r>
              <a:rPr lang="en-US" sz="4000" dirty="0" smtClean="0">
                <a:latin typeface="+mj-lt"/>
              </a:rPr>
              <a:t>Use products such as PAM to avoid runoff-generated erosion.</a:t>
            </a:r>
            <a:endParaRPr lang="en-US" sz="4000" dirty="0">
              <a:latin typeface="+mj-lt"/>
            </a:endParaRPr>
          </a:p>
        </p:txBody>
      </p:sp>
      <p:sp>
        <p:nvSpPr>
          <p:cNvPr id="7" name="TextBox 6"/>
          <p:cNvSpPr txBox="1"/>
          <p:nvPr/>
        </p:nvSpPr>
        <p:spPr>
          <a:xfrm>
            <a:off x="5189220" y="4572000"/>
            <a:ext cx="3573780" cy="369332"/>
          </a:xfrm>
          <a:prstGeom prst="rect">
            <a:avLst/>
          </a:prstGeom>
          <a:solidFill>
            <a:schemeClr val="bg1"/>
          </a:solidFill>
          <a:ln w="19050">
            <a:solidFill>
              <a:schemeClr val="tx1"/>
            </a:solidFill>
          </a:ln>
        </p:spPr>
        <p:txBody>
          <a:bodyPr wrap="square" rtlCol="0">
            <a:spAutoFit/>
          </a:bodyPr>
          <a:lstStyle/>
          <a:p>
            <a:r>
              <a:rPr lang="en-US" dirty="0"/>
              <a:t>Furrow irrigation water with </a:t>
            </a:r>
            <a:r>
              <a:rPr lang="en-US" dirty="0" smtClean="0"/>
              <a:t>PAM</a:t>
            </a:r>
            <a:endParaRPr lang="en-US" dirty="0"/>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0600" y="6400800"/>
            <a:ext cx="454152" cy="396240"/>
          </a:xfrm>
          <a:prstGeom prst="rect">
            <a:avLst/>
          </a:prstGeom>
        </p:spPr>
      </p:pic>
    </p:spTree>
    <p:extLst>
      <p:ext uri="{BB962C8B-B14F-4D97-AF65-F5344CB8AC3E}">
        <p14:creationId xmlns:p14="http://schemas.microsoft.com/office/powerpoint/2010/main" val="157004807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9023" y="929126"/>
            <a:ext cx="5692634" cy="5928874"/>
          </a:xfrm>
          <a:prstGeom prst="rect">
            <a:avLst/>
          </a:prstGeom>
        </p:spPr>
      </p:pic>
      <p:sp>
        <p:nvSpPr>
          <p:cNvPr id="6" name="TextBox 5"/>
          <p:cNvSpPr txBox="1"/>
          <p:nvPr/>
        </p:nvSpPr>
        <p:spPr>
          <a:xfrm>
            <a:off x="6019800" y="588933"/>
            <a:ext cx="2362200" cy="369332"/>
          </a:xfrm>
          <a:prstGeom prst="rect">
            <a:avLst/>
          </a:prstGeom>
          <a:solidFill>
            <a:schemeClr val="bg1"/>
          </a:solidFill>
          <a:ln w="19050">
            <a:solidFill>
              <a:schemeClr val="tx1"/>
            </a:solidFill>
          </a:ln>
        </p:spPr>
        <p:txBody>
          <a:bodyPr wrap="square" rtlCol="0">
            <a:spAutoFit/>
          </a:bodyPr>
          <a:lstStyle/>
          <a:p>
            <a:r>
              <a:rPr lang="en-US" b="1" dirty="0" smtClean="0"/>
              <a:t>Weather Monitoring</a:t>
            </a:r>
            <a:endParaRPr lang="en-US" dirty="0"/>
          </a:p>
        </p:txBody>
      </p:sp>
      <p:sp>
        <p:nvSpPr>
          <p:cNvPr id="5" name="Title 4"/>
          <p:cNvSpPr>
            <a:spLocks noGrp="1"/>
          </p:cNvSpPr>
          <p:nvPr>
            <p:ph type="title"/>
          </p:nvPr>
        </p:nvSpPr>
        <p:spPr>
          <a:xfrm>
            <a:off x="0" y="0"/>
            <a:ext cx="9144000" cy="1201767"/>
          </a:xfrm>
          <a:solidFill>
            <a:srgbClr val="C00000"/>
          </a:solidFill>
        </p:spPr>
        <p:txBody>
          <a:bodyPr>
            <a:normAutofit fontScale="90000"/>
          </a:bodyPr>
          <a:lstStyle/>
          <a:p>
            <a:r>
              <a:rPr lang="en-US" dirty="0" smtClean="0"/>
              <a:t>Always check the weather before making a pesticide application.</a:t>
            </a:r>
            <a:endParaRPr lang="en-US" dirty="0"/>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extLst>
      <p:ext uri="{BB962C8B-B14F-4D97-AF65-F5344CB8AC3E}">
        <p14:creationId xmlns:p14="http://schemas.microsoft.com/office/powerpoint/2010/main" val="137829634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ore Manual Cover.pdf - Adobe Acrobat Pro"/>
          <p:cNvPicPr>
            <a:picLocks noChangeAspect="1"/>
          </p:cNvPicPr>
          <p:nvPr/>
        </p:nvPicPr>
        <p:blipFill rotWithShape="1">
          <a:blip r:embed="rId4" cstate="print">
            <a:extLst>
              <a:ext uri="{28A0092B-C50C-407E-A947-70E740481C1C}">
                <a14:useLocalDpi xmlns:a14="http://schemas.microsoft.com/office/drawing/2010/main" val="0"/>
              </a:ext>
            </a:extLst>
          </a:blip>
          <a:srcRect l="52999" t="13707" r="9999" b="3583"/>
          <a:stretch/>
        </p:blipFill>
        <p:spPr>
          <a:xfrm>
            <a:off x="1524000" y="1676400"/>
            <a:ext cx="3383280" cy="4480560"/>
          </a:xfrm>
          <a:prstGeom prst="rect">
            <a:avLst/>
          </a:prstGeom>
        </p:spPr>
      </p:pic>
      <p:graphicFrame>
        <p:nvGraphicFramePr>
          <p:cNvPr id="13" name="Object 12"/>
          <p:cNvGraphicFramePr>
            <a:graphicFrameLocks noChangeAspect="1"/>
          </p:cNvGraphicFramePr>
          <p:nvPr>
            <p:extLst>
              <p:ext uri="{D42A27DB-BD31-4B8C-83A1-F6EECF244321}">
                <p14:modId xmlns:p14="http://schemas.microsoft.com/office/powerpoint/2010/main" val="3762348254"/>
              </p:ext>
            </p:extLst>
          </p:nvPr>
        </p:nvGraphicFramePr>
        <p:xfrm>
          <a:off x="5715000" y="2209800"/>
          <a:ext cx="1920875" cy="1371600"/>
        </p:xfrm>
        <a:graphic>
          <a:graphicData uri="http://schemas.openxmlformats.org/presentationml/2006/ole">
            <mc:AlternateContent xmlns:mc="http://schemas.openxmlformats.org/markup-compatibility/2006">
              <mc:Choice xmlns:v="urn:schemas-microsoft-com:vml" Requires="v">
                <p:oleObj spid="_x0000_s2335" name="Acrobat Document" r:id="rId5" imgW="1728000" imgH="1234080" progId="AcroExch.Document.7">
                  <p:embed/>
                </p:oleObj>
              </mc:Choice>
              <mc:Fallback>
                <p:oleObj name="Acrobat Document" r:id="rId5" imgW="1728000" imgH="1234080" progId="AcroExch.Document.7">
                  <p:embed/>
                  <p:pic>
                    <p:nvPicPr>
                      <p:cNvPr id="0" name="Picture 2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15000" y="2209800"/>
                        <a:ext cx="1920875" cy="1371600"/>
                      </a:xfrm>
                      <a:prstGeom prst="rect">
                        <a:avLst/>
                      </a:prstGeom>
                      <a:noFill/>
                      <a:ln w="28575">
                        <a:solidFill>
                          <a:srgbClr val="00B05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itle 4"/>
          <p:cNvSpPr>
            <a:spLocks noGrp="1"/>
          </p:cNvSpPr>
          <p:nvPr>
            <p:ph type="title"/>
          </p:nvPr>
        </p:nvSpPr>
        <p:spPr>
          <a:xfrm>
            <a:off x="0" y="0"/>
            <a:ext cx="9144000" cy="1417638"/>
          </a:xfrm>
          <a:solidFill>
            <a:srgbClr val="C00000"/>
          </a:solidFill>
        </p:spPr>
        <p:txBody>
          <a:bodyPr>
            <a:normAutofit fontScale="90000"/>
          </a:bodyPr>
          <a:lstStyle/>
          <a:p>
            <a:r>
              <a:rPr lang="en-US" dirty="0" smtClean="0"/>
              <a:t>Pursue continuing education opportunities.</a:t>
            </a:r>
            <a:endParaRPr lang="en-US" dirty="0"/>
          </a:p>
        </p:txBody>
      </p:sp>
      <p:pic>
        <p:nvPicPr>
          <p:cNvPr id="6" name="Pictur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extLst>
      <p:ext uri="{BB962C8B-B14F-4D97-AF65-F5344CB8AC3E}">
        <p14:creationId xmlns:p14="http://schemas.microsoft.com/office/powerpoint/2010/main" val="94861815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65760"/>
            <a:ext cx="9149080" cy="6492240"/>
          </a:xfrm>
          <a:prstGeom prst="rect">
            <a:avLst/>
          </a:prstGeom>
          <a:ln>
            <a:noFill/>
          </a:ln>
        </p:spPr>
      </p:pic>
      <p:sp>
        <p:nvSpPr>
          <p:cNvPr id="2" name="Title 1"/>
          <p:cNvSpPr>
            <a:spLocks noGrp="1"/>
          </p:cNvSpPr>
          <p:nvPr>
            <p:ph type="title"/>
          </p:nvPr>
        </p:nvSpPr>
        <p:spPr>
          <a:xfrm>
            <a:off x="0" y="0"/>
            <a:ext cx="9144000" cy="1905000"/>
          </a:xfrm>
          <a:solidFill>
            <a:srgbClr val="C00000"/>
          </a:solidFill>
        </p:spPr>
        <p:txBody>
          <a:bodyPr>
            <a:normAutofit fontScale="90000"/>
          </a:bodyPr>
          <a:lstStyle/>
          <a:p>
            <a:r>
              <a:rPr lang="en-US" dirty="0" smtClean="0">
                <a:latin typeface="+mn-lt"/>
              </a:rPr>
              <a:t>Using science-based </a:t>
            </a:r>
            <a:r>
              <a:rPr lang="en-US" dirty="0">
                <a:latin typeface="+mn-lt"/>
              </a:rPr>
              <a:t>best management </a:t>
            </a:r>
            <a:r>
              <a:rPr lang="en-US" dirty="0" smtClean="0">
                <a:latin typeface="+mn-lt"/>
              </a:rPr>
              <a:t>practices will help protect our water resources.</a:t>
            </a:r>
            <a:endParaRPr lang="en-US" dirty="0">
              <a:latin typeface="+mn-lt"/>
            </a:endParaRPr>
          </a:p>
        </p:txBody>
      </p:sp>
      <p:sp>
        <p:nvSpPr>
          <p:cNvPr id="8" name="TextBox 7"/>
          <p:cNvSpPr txBox="1"/>
          <p:nvPr/>
        </p:nvSpPr>
        <p:spPr>
          <a:xfrm>
            <a:off x="-15240" y="6596390"/>
            <a:ext cx="3429000" cy="261610"/>
          </a:xfrm>
          <a:prstGeom prst="rect">
            <a:avLst/>
          </a:prstGeom>
          <a:noFill/>
          <a:ln w="19050">
            <a:noFill/>
          </a:ln>
        </p:spPr>
        <p:txBody>
          <a:bodyPr wrap="square" rtlCol="0">
            <a:spAutoFit/>
          </a:bodyPr>
          <a:lstStyle/>
          <a:p>
            <a:r>
              <a:rPr lang="en-US" sz="1100" dirty="0">
                <a:solidFill>
                  <a:schemeClr val="bg1"/>
                </a:solidFill>
              </a:rPr>
              <a:t>Photo </a:t>
            </a:r>
            <a:r>
              <a:rPr lang="en-US" sz="1100" dirty="0" smtClean="0">
                <a:solidFill>
                  <a:schemeClr val="bg1"/>
                </a:solidFill>
              </a:rPr>
              <a:t>courtesy </a:t>
            </a:r>
            <a:r>
              <a:rPr lang="en-US" sz="1100" dirty="0">
                <a:solidFill>
                  <a:schemeClr val="bg1"/>
                </a:solidFill>
              </a:rPr>
              <a:t>of Joel </a:t>
            </a:r>
            <a:r>
              <a:rPr lang="en-US" sz="1100" dirty="0" smtClean="0">
                <a:solidFill>
                  <a:schemeClr val="bg1"/>
                </a:solidFill>
              </a:rPr>
              <a:t>Sartore, </a:t>
            </a:r>
            <a:r>
              <a:rPr lang="en-US" sz="1100" dirty="0">
                <a:solidFill>
                  <a:schemeClr val="bg1"/>
                </a:solidFill>
              </a:rPr>
              <a:t>National Geographic</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0600" y="6400800"/>
            <a:ext cx="454152" cy="396240"/>
          </a:xfrm>
          <a:prstGeom prst="rect">
            <a:avLst/>
          </a:prstGeom>
        </p:spPr>
      </p:pic>
    </p:spTree>
    <p:extLst>
      <p:ext uri="{BB962C8B-B14F-4D97-AF65-F5344CB8AC3E}">
        <p14:creationId xmlns:p14="http://schemas.microsoft.com/office/powerpoint/2010/main" val="396903385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
        <p:nvSpPr>
          <p:cNvPr id="3" name="TextBox 2"/>
          <p:cNvSpPr txBox="1"/>
          <p:nvPr/>
        </p:nvSpPr>
        <p:spPr>
          <a:xfrm>
            <a:off x="758142" y="298167"/>
            <a:ext cx="7627716" cy="1569660"/>
          </a:xfrm>
          <a:prstGeom prst="rect">
            <a:avLst/>
          </a:prstGeom>
          <a:noFill/>
        </p:spPr>
        <p:txBody>
          <a:bodyPr wrap="square" rtlCol="0">
            <a:spAutoFit/>
          </a:bodyPr>
          <a:lstStyle/>
          <a:p>
            <a:pPr algn="ctr"/>
            <a:r>
              <a:rPr lang="en-US" sz="3200" dirty="0" smtClean="0"/>
              <a:t>The Western IPM Center would like to thank the </a:t>
            </a:r>
            <a:r>
              <a:rPr lang="en-US" sz="3200" smtClean="0"/>
              <a:t>following people </a:t>
            </a:r>
            <a:r>
              <a:rPr lang="en-US" sz="3200" dirty="0" smtClean="0"/>
              <a:t>for their assistance reviewing this training module: </a:t>
            </a:r>
            <a:endParaRPr lang="en-US" sz="3200" dirty="0"/>
          </a:p>
        </p:txBody>
      </p:sp>
      <p:sp>
        <p:nvSpPr>
          <p:cNvPr id="9" name="Rectangle 8"/>
          <p:cNvSpPr/>
          <p:nvPr/>
        </p:nvSpPr>
        <p:spPr>
          <a:xfrm>
            <a:off x="567160" y="2034548"/>
            <a:ext cx="8009681" cy="3416320"/>
          </a:xfrm>
          <a:prstGeom prst="rect">
            <a:avLst/>
          </a:prstGeom>
        </p:spPr>
        <p:txBody>
          <a:bodyPr wrap="square">
            <a:spAutoFit/>
          </a:bodyPr>
          <a:lstStyle/>
          <a:p>
            <a:r>
              <a:rPr lang="en-US" sz="2400" dirty="0"/>
              <a:t>Troy </a:t>
            </a:r>
            <a:r>
              <a:rPr lang="en-US" sz="2400" dirty="0" err="1" smtClean="0"/>
              <a:t>Bauder</a:t>
            </a:r>
            <a:r>
              <a:rPr lang="en-US" sz="2400" dirty="0" smtClean="0"/>
              <a:t>, Colorado State University</a:t>
            </a:r>
            <a:endParaRPr lang="en-US" sz="2400" dirty="0"/>
          </a:p>
          <a:p>
            <a:r>
              <a:rPr lang="en-US" sz="2400" dirty="0" smtClean="0"/>
              <a:t>Wayne Buhler, North Carolina State University</a:t>
            </a:r>
            <a:endParaRPr lang="en-US" sz="2400" dirty="0"/>
          </a:p>
          <a:p>
            <a:r>
              <a:rPr lang="en-US" sz="2400" dirty="0"/>
              <a:t>Steve </a:t>
            </a:r>
            <a:r>
              <a:rPr lang="en-US" sz="2400" dirty="0" smtClean="0"/>
              <a:t>Castagnoli, Oregon State University</a:t>
            </a:r>
            <a:endParaRPr lang="en-US" sz="2400" dirty="0"/>
          </a:p>
          <a:p>
            <a:r>
              <a:rPr lang="en-US" sz="2400" dirty="0" smtClean="0"/>
              <a:t>Laurie Gordon, Oregon Department of Agriculture</a:t>
            </a:r>
            <a:endParaRPr lang="en-US" sz="2400" dirty="0"/>
          </a:p>
          <a:p>
            <a:r>
              <a:rPr lang="en-US" sz="2400" dirty="0"/>
              <a:t>Jeff </a:t>
            </a:r>
            <a:r>
              <a:rPr lang="en-US" sz="2400" dirty="0" smtClean="0"/>
              <a:t>Jenkins, </a:t>
            </a:r>
            <a:r>
              <a:rPr lang="en-US" sz="2400" dirty="0"/>
              <a:t>Oregon State University</a:t>
            </a:r>
          </a:p>
          <a:p>
            <a:r>
              <a:rPr lang="en-US" sz="2400" dirty="0"/>
              <a:t>Kelly </a:t>
            </a:r>
            <a:r>
              <a:rPr lang="en-US" sz="2400" dirty="0" smtClean="0"/>
              <a:t>McLain, Washington State Department of Agriculture</a:t>
            </a:r>
            <a:endParaRPr lang="en-US" sz="2400" dirty="0"/>
          </a:p>
          <a:p>
            <a:r>
              <a:rPr lang="en-US" sz="2400" dirty="0"/>
              <a:t>Jennifer </a:t>
            </a:r>
            <a:r>
              <a:rPr lang="en-US" sz="2400" dirty="0" smtClean="0"/>
              <a:t>Miller, </a:t>
            </a:r>
            <a:r>
              <a:rPr lang="en-US" sz="2400" dirty="0"/>
              <a:t>Northwest Center for Alternatives to Pesticides</a:t>
            </a:r>
          </a:p>
          <a:p>
            <a:r>
              <a:rPr lang="en-US" sz="2400" dirty="0" smtClean="0"/>
              <a:t>Jennifer </a:t>
            </a:r>
            <a:r>
              <a:rPr lang="en-US" sz="2400" dirty="0"/>
              <a:t>Ryder </a:t>
            </a:r>
            <a:r>
              <a:rPr lang="en-US" sz="2400" dirty="0" smtClean="0"/>
              <a:t>Fox, California State University</a:t>
            </a:r>
            <a:endParaRPr lang="en-US" sz="2400" dirty="0"/>
          </a:p>
          <a:p>
            <a:r>
              <a:rPr lang="en-US" sz="2400" dirty="0" smtClean="0"/>
              <a:t>Sherman </a:t>
            </a:r>
            <a:r>
              <a:rPr lang="en-US" sz="2400" dirty="0" err="1" smtClean="0"/>
              <a:t>Takatori</a:t>
            </a:r>
            <a:r>
              <a:rPr lang="en-US" sz="2400" dirty="0" smtClean="0"/>
              <a:t>, Idaho State Department of Agriculture</a:t>
            </a:r>
            <a:endParaRPr lang="en-US" sz="2400" dirty="0"/>
          </a:p>
        </p:txBody>
      </p:sp>
    </p:spTree>
    <p:extLst>
      <p:ext uri="{BB962C8B-B14F-4D97-AF65-F5344CB8AC3E}">
        <p14:creationId xmlns:p14="http://schemas.microsoft.com/office/powerpoint/2010/main" val="2763946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2" name="Picture 4" descr="http://farm4.staticflickr.com/3151/2697352732_a2403f62c5.jpg"/>
          <p:cNvPicPr>
            <a:picLocks noChangeAspect="1" noChangeArrowheads="1"/>
          </p:cNvPicPr>
          <p:nvPr/>
        </p:nvPicPr>
        <p:blipFill>
          <a:blip r:embed="rId4" cstate="print"/>
          <a:srcRect l="36800"/>
          <a:stretch>
            <a:fillRect/>
          </a:stretch>
        </p:blipFill>
        <p:spPr bwMode="auto">
          <a:xfrm>
            <a:off x="228600" y="152400"/>
            <a:ext cx="4572000" cy="6248399"/>
          </a:xfrm>
          <a:prstGeom prst="rect">
            <a:avLst/>
          </a:prstGeom>
          <a:noFill/>
        </p:spPr>
      </p:pic>
      <p:sp>
        <p:nvSpPr>
          <p:cNvPr id="5" name="TextBox 4"/>
          <p:cNvSpPr txBox="1"/>
          <p:nvPr/>
        </p:nvSpPr>
        <p:spPr>
          <a:xfrm>
            <a:off x="360758" y="6139190"/>
            <a:ext cx="1742785" cy="261610"/>
          </a:xfrm>
          <a:prstGeom prst="rect">
            <a:avLst/>
          </a:prstGeom>
          <a:noFill/>
        </p:spPr>
        <p:txBody>
          <a:bodyPr wrap="none" rtlCol="0">
            <a:spAutoFit/>
          </a:bodyPr>
          <a:lstStyle/>
          <a:p>
            <a:r>
              <a:rPr lang="en-US" sz="1100" dirty="0" smtClean="0">
                <a:solidFill>
                  <a:schemeClr val="bg1"/>
                </a:solidFill>
              </a:rPr>
              <a:t>Photo courtesy of gmeador</a:t>
            </a:r>
            <a:endParaRPr lang="en-US" sz="1100" dirty="0">
              <a:solidFill>
                <a:schemeClr val="bg1"/>
              </a:solidFill>
            </a:endParaRPr>
          </a:p>
        </p:txBody>
      </p:sp>
      <p:sp>
        <p:nvSpPr>
          <p:cNvPr id="2" name="Title 1"/>
          <p:cNvSpPr>
            <a:spLocks noGrp="1"/>
          </p:cNvSpPr>
          <p:nvPr>
            <p:ph type="title"/>
          </p:nvPr>
        </p:nvSpPr>
        <p:spPr>
          <a:xfrm>
            <a:off x="4724400" y="152400"/>
            <a:ext cx="4191000" cy="6248400"/>
          </a:xfrm>
          <a:solidFill>
            <a:srgbClr val="C00000"/>
          </a:solidFill>
        </p:spPr>
        <p:txBody>
          <a:bodyPr>
            <a:normAutofit/>
          </a:bodyPr>
          <a:lstStyle/>
          <a:p>
            <a:r>
              <a:rPr lang="en-US" dirty="0" smtClean="0"/>
              <a:t>How can pesticides get into water?</a:t>
            </a:r>
            <a:endParaRPr lang="en-US" dirty="0"/>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574615"/>
            <a:ext cx="9144000" cy="5283385"/>
          </a:xfrm>
          <a:prstGeom prst="rect">
            <a:avLst/>
          </a:prstGeom>
        </p:spPr>
      </p:pic>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43" y="1524000"/>
            <a:ext cx="2615184" cy="533400"/>
          </a:xfrm>
          <a:prstGeom prst="rect">
            <a:avLst/>
          </a:prstGeom>
        </p:spPr>
      </p:pic>
      <p:grpSp>
        <p:nvGrpSpPr>
          <p:cNvPr id="2" name="Group 25"/>
          <p:cNvGrpSpPr/>
          <p:nvPr/>
        </p:nvGrpSpPr>
        <p:grpSpPr>
          <a:xfrm>
            <a:off x="76200" y="1959166"/>
            <a:ext cx="3557016" cy="1012634"/>
            <a:chOff x="76200" y="1959166"/>
            <a:chExt cx="3557016" cy="1012634"/>
          </a:xfrm>
        </p:grpSpPr>
        <p:grpSp>
          <p:nvGrpSpPr>
            <p:cNvPr id="4" name="Group 48"/>
            <p:cNvGrpSpPr/>
            <p:nvPr/>
          </p:nvGrpSpPr>
          <p:grpSpPr>
            <a:xfrm>
              <a:off x="76200" y="2362200"/>
              <a:ext cx="1429512" cy="609600"/>
              <a:chOff x="76200" y="2362200"/>
              <a:chExt cx="1429512" cy="609600"/>
            </a:xfrm>
          </p:grpSpPr>
          <p:sp>
            <p:nvSpPr>
              <p:cNvPr id="10" name="TextBox 9"/>
              <p:cNvSpPr txBox="1"/>
              <p:nvPr/>
            </p:nvSpPr>
            <p:spPr>
              <a:xfrm>
                <a:off x="76200" y="2602468"/>
                <a:ext cx="1429512" cy="369332"/>
              </a:xfrm>
              <a:prstGeom prst="rect">
                <a:avLst/>
              </a:prstGeom>
              <a:solidFill>
                <a:srgbClr val="FFFF00"/>
              </a:solidFill>
              <a:ln w="12700">
                <a:solidFill>
                  <a:schemeClr val="tx1"/>
                </a:solid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en-US" b="1" dirty="0" smtClean="0">
                    <a:ln w="1905"/>
                    <a:solidFill>
                      <a:schemeClr val="tx1"/>
                    </a:solidFill>
                    <a:effectLst>
                      <a:outerShdw blurRad="50800" dist="38100" dir="2700000" algn="tl" rotWithShape="0">
                        <a:prstClr val="black">
                          <a:alpha val="40000"/>
                        </a:prstClr>
                      </a:outerShdw>
                    </a:effectLst>
                  </a:rPr>
                  <a:t>Volatilization</a:t>
                </a:r>
                <a:endParaRPr lang="en-US" b="1" dirty="0">
                  <a:ln w="1905"/>
                  <a:solidFill>
                    <a:schemeClr val="tx1"/>
                  </a:solidFill>
                  <a:effectLst>
                    <a:outerShdw blurRad="50800" dist="38100" dir="2700000" algn="tl" rotWithShape="0">
                      <a:prstClr val="black">
                        <a:alpha val="40000"/>
                      </a:prstClr>
                    </a:outerShdw>
                  </a:effectLst>
                </a:endParaRPr>
              </a:p>
            </p:txBody>
          </p:sp>
          <p:cxnSp>
            <p:nvCxnSpPr>
              <p:cNvPr id="16" name="Straight Arrow Connector 15"/>
              <p:cNvCxnSpPr/>
              <p:nvPr/>
            </p:nvCxnSpPr>
            <p:spPr>
              <a:xfrm flipV="1">
                <a:off x="609600" y="2362200"/>
                <a:ext cx="685800" cy="164068"/>
              </a:xfrm>
              <a:prstGeom prst="straightConnector1">
                <a:avLst/>
              </a:prstGeom>
              <a:ln w="76200">
                <a:solidFill>
                  <a:srgbClr val="FF0000"/>
                </a:solidFill>
                <a:headEnd type="none" w="lg" len="lg"/>
                <a:tailEnd type="stealth"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71600" y="1959166"/>
              <a:ext cx="2261616" cy="707834"/>
            </a:xfrm>
            <a:prstGeom prst="rect">
              <a:avLst/>
            </a:prstGeom>
          </p:spPr>
        </p:pic>
      </p:grpSp>
      <p:grpSp>
        <p:nvGrpSpPr>
          <p:cNvPr id="5" name="Group 26"/>
          <p:cNvGrpSpPr/>
          <p:nvPr/>
        </p:nvGrpSpPr>
        <p:grpSpPr>
          <a:xfrm>
            <a:off x="1524000" y="1828800"/>
            <a:ext cx="3474720" cy="1898520"/>
            <a:chOff x="1612392" y="1905000"/>
            <a:chExt cx="3474720" cy="1898520"/>
          </a:xfrm>
        </p:grpSpPr>
        <p:grpSp>
          <p:nvGrpSpPr>
            <p:cNvPr id="6" name="Group 49"/>
            <p:cNvGrpSpPr/>
            <p:nvPr/>
          </p:nvGrpSpPr>
          <p:grpSpPr>
            <a:xfrm>
              <a:off x="3657600" y="1905000"/>
              <a:ext cx="1429512" cy="1034534"/>
              <a:chOff x="3733800" y="1905000"/>
              <a:chExt cx="1429512" cy="1034534"/>
            </a:xfrm>
          </p:grpSpPr>
          <p:sp>
            <p:nvSpPr>
              <p:cNvPr id="11" name="TextBox 10"/>
              <p:cNvSpPr txBox="1"/>
              <p:nvPr/>
            </p:nvSpPr>
            <p:spPr>
              <a:xfrm>
                <a:off x="3733800" y="1905000"/>
                <a:ext cx="1429512" cy="369332"/>
              </a:xfrm>
              <a:prstGeom prst="rect">
                <a:avLst/>
              </a:prstGeom>
              <a:solidFill>
                <a:srgbClr val="FFFF00"/>
              </a:solidFill>
              <a:ln w="12700">
                <a:solidFill>
                  <a:schemeClr val="tx1"/>
                </a:solidFill>
              </a:ln>
              <a:effectLst>
                <a:outerShdw blurRad="50800" dist="38100" dir="2700000" algn="tl" rotWithShape="0">
                  <a:prstClr val="black">
                    <a:alpha val="40000"/>
                  </a:prstClr>
                </a:outerShdw>
              </a:effectLst>
              <a:scene3d>
                <a:camera prst="orthographicFront"/>
                <a:lightRig rig="threePt" dir="t"/>
              </a:scene3d>
              <a:sp3d>
                <a:bevelT/>
              </a:sp3d>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en-US" b="1" dirty="0" smtClean="0">
                    <a:ln w="1905"/>
                    <a:solidFill>
                      <a:schemeClr val="tx1"/>
                    </a:solidFill>
                    <a:effectLst>
                      <a:outerShdw blurRad="50800" dist="38100" dir="2700000" algn="tl" rotWithShape="0">
                        <a:prstClr val="black">
                          <a:alpha val="40000"/>
                        </a:prstClr>
                      </a:outerShdw>
                    </a:effectLst>
                  </a:rPr>
                  <a:t>Drifting Dust</a:t>
                </a:r>
                <a:endParaRPr lang="en-US" b="1" dirty="0">
                  <a:ln w="1905"/>
                  <a:solidFill>
                    <a:schemeClr val="tx1"/>
                  </a:solidFill>
                  <a:effectLst>
                    <a:outerShdw blurRad="50800" dist="38100" dir="2700000" algn="tl" rotWithShape="0">
                      <a:prstClr val="black">
                        <a:alpha val="40000"/>
                      </a:prstClr>
                    </a:outerShdw>
                  </a:effectLst>
                </a:endParaRPr>
              </a:p>
            </p:txBody>
          </p:sp>
          <p:cxnSp>
            <p:nvCxnSpPr>
              <p:cNvPr id="21" name="Straight Arrow Connector 20"/>
              <p:cNvCxnSpPr/>
              <p:nvPr/>
            </p:nvCxnSpPr>
            <p:spPr>
              <a:xfrm flipH="1">
                <a:off x="3886200" y="2362200"/>
                <a:ext cx="304800" cy="577334"/>
              </a:xfrm>
              <a:prstGeom prst="straightConnector1">
                <a:avLst/>
              </a:prstGeom>
              <a:ln w="76200">
                <a:solidFill>
                  <a:srgbClr val="FF0000"/>
                </a:solidFill>
                <a:headEnd type="none" w="med" len="med"/>
                <a:tailEnd type="triangl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pic>
          <p:nvPicPr>
            <p:cNvPr id="19" name="Picture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12392" y="2349624"/>
              <a:ext cx="2883408" cy="1453896"/>
            </a:xfrm>
            <a:prstGeom prst="rect">
              <a:avLst/>
            </a:prstGeom>
          </p:spPr>
        </p:pic>
      </p:grpSp>
      <p:grpSp>
        <p:nvGrpSpPr>
          <p:cNvPr id="7" name="Group 27"/>
          <p:cNvGrpSpPr/>
          <p:nvPr/>
        </p:nvGrpSpPr>
        <p:grpSpPr>
          <a:xfrm>
            <a:off x="4846061" y="3205809"/>
            <a:ext cx="2337816" cy="1103132"/>
            <a:chOff x="4846061" y="3205809"/>
            <a:chExt cx="2337816" cy="1103132"/>
          </a:xfrm>
        </p:grpSpPr>
        <p:grpSp>
          <p:nvGrpSpPr>
            <p:cNvPr id="8" name="Group 51"/>
            <p:cNvGrpSpPr/>
            <p:nvPr/>
          </p:nvGrpSpPr>
          <p:grpSpPr>
            <a:xfrm>
              <a:off x="5196690" y="3735424"/>
              <a:ext cx="1315974" cy="573517"/>
              <a:chOff x="5313426" y="3657600"/>
              <a:chExt cx="1315974" cy="573517"/>
            </a:xfrm>
          </p:grpSpPr>
          <p:sp>
            <p:nvSpPr>
              <p:cNvPr id="12" name="TextBox 11"/>
              <p:cNvSpPr txBox="1"/>
              <p:nvPr/>
            </p:nvSpPr>
            <p:spPr>
              <a:xfrm>
                <a:off x="5760720" y="3861785"/>
                <a:ext cx="868680" cy="369332"/>
              </a:xfrm>
              <a:prstGeom prst="rect">
                <a:avLst/>
              </a:prstGeom>
              <a:solidFill>
                <a:srgbClr val="FFFF00"/>
              </a:solidFill>
              <a:ln w="12700">
                <a:solidFill>
                  <a:schemeClr val="tx1"/>
                </a:solid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en-US" b="1" dirty="0" smtClean="0">
                    <a:ln w="1905"/>
                    <a:solidFill>
                      <a:schemeClr val="tx1"/>
                    </a:solidFill>
                    <a:effectLst>
                      <a:outerShdw blurRad="50800" dist="38100" dir="2700000" algn="tl" rotWithShape="0">
                        <a:prstClr val="black">
                          <a:alpha val="40000"/>
                        </a:prstClr>
                      </a:outerShdw>
                    </a:effectLst>
                  </a:rPr>
                  <a:t>Runoff</a:t>
                </a:r>
                <a:endParaRPr lang="en-US" b="1" dirty="0">
                  <a:ln w="1905"/>
                  <a:solidFill>
                    <a:schemeClr val="tx1"/>
                  </a:solidFill>
                  <a:effectLst>
                    <a:outerShdw blurRad="50800" dist="38100" dir="2700000" algn="tl" rotWithShape="0">
                      <a:prstClr val="black">
                        <a:alpha val="40000"/>
                      </a:prstClr>
                    </a:outerShdw>
                  </a:effectLst>
                </a:endParaRPr>
              </a:p>
            </p:txBody>
          </p:sp>
          <p:cxnSp>
            <p:nvCxnSpPr>
              <p:cNvPr id="23" name="Straight Arrow Connector 22"/>
              <p:cNvCxnSpPr/>
              <p:nvPr/>
            </p:nvCxnSpPr>
            <p:spPr>
              <a:xfrm flipH="1" flipV="1">
                <a:off x="5313426" y="3657600"/>
                <a:ext cx="325374" cy="343778"/>
              </a:xfrm>
              <a:prstGeom prst="straightConnector1">
                <a:avLst/>
              </a:prstGeom>
              <a:ln w="76200">
                <a:solidFill>
                  <a:srgbClr val="FF0000"/>
                </a:solidFill>
                <a:headEnd type="none" w="med" len="med"/>
                <a:tailEnd type="triangl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pic>
          <p:nvPicPr>
            <p:cNvPr id="20" name="Picture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46061" y="3205809"/>
              <a:ext cx="2337816" cy="710184"/>
            </a:xfrm>
            <a:prstGeom prst="rect">
              <a:avLst/>
            </a:prstGeom>
          </p:spPr>
        </p:pic>
      </p:grpSp>
      <p:grpSp>
        <p:nvGrpSpPr>
          <p:cNvPr id="9" name="Group 24"/>
          <p:cNvGrpSpPr/>
          <p:nvPr/>
        </p:nvGrpSpPr>
        <p:grpSpPr>
          <a:xfrm>
            <a:off x="1018712" y="3490276"/>
            <a:ext cx="5199888" cy="1893719"/>
            <a:chOff x="970072" y="3675108"/>
            <a:chExt cx="5199888" cy="1893719"/>
          </a:xfrm>
        </p:grpSpPr>
        <p:grpSp>
          <p:nvGrpSpPr>
            <p:cNvPr id="25" name="Group 50"/>
            <p:cNvGrpSpPr/>
            <p:nvPr/>
          </p:nvGrpSpPr>
          <p:grpSpPr>
            <a:xfrm>
              <a:off x="2277880" y="3675108"/>
              <a:ext cx="1981200" cy="917972"/>
              <a:chOff x="2667000" y="3577828"/>
              <a:chExt cx="1981200" cy="917972"/>
            </a:xfrm>
          </p:grpSpPr>
          <p:sp>
            <p:nvSpPr>
              <p:cNvPr id="13" name="TextBox 12"/>
              <p:cNvSpPr txBox="1"/>
              <p:nvPr/>
            </p:nvSpPr>
            <p:spPr>
              <a:xfrm>
                <a:off x="2819400" y="3577828"/>
                <a:ext cx="1524000" cy="369332"/>
              </a:xfrm>
              <a:prstGeom prst="rect">
                <a:avLst/>
              </a:prstGeom>
              <a:solidFill>
                <a:srgbClr val="FFFF00"/>
              </a:solidFill>
              <a:ln w="12700">
                <a:solidFill>
                  <a:schemeClr val="tx1"/>
                </a:solid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en-US" b="1" dirty="0" smtClean="0">
                    <a:ln w="1905"/>
                    <a:solidFill>
                      <a:schemeClr val="tx1"/>
                    </a:solidFill>
                    <a:effectLst>
                      <a:outerShdw blurRad="50800" dist="38100" dir="2700000" algn="tl" rotWithShape="0">
                        <a:prstClr val="black">
                          <a:alpha val="40000"/>
                        </a:prstClr>
                      </a:outerShdw>
                    </a:effectLst>
                  </a:rPr>
                  <a:t>Pesticide Drift</a:t>
                </a:r>
                <a:endParaRPr lang="en-US" b="1" dirty="0">
                  <a:ln w="1905"/>
                  <a:solidFill>
                    <a:schemeClr val="tx1"/>
                  </a:solidFill>
                  <a:effectLst>
                    <a:outerShdw blurRad="50800" dist="38100" dir="2700000" algn="tl" rotWithShape="0">
                      <a:prstClr val="black">
                        <a:alpha val="40000"/>
                      </a:prstClr>
                    </a:outerShdw>
                  </a:effectLst>
                </a:endParaRPr>
              </a:p>
            </p:txBody>
          </p:sp>
          <p:cxnSp>
            <p:nvCxnSpPr>
              <p:cNvPr id="32" name="Straight Arrow Connector 31"/>
              <p:cNvCxnSpPr/>
              <p:nvPr/>
            </p:nvCxnSpPr>
            <p:spPr>
              <a:xfrm flipH="1">
                <a:off x="2667000" y="4046451"/>
                <a:ext cx="304800" cy="449349"/>
              </a:xfrm>
              <a:prstGeom prst="straightConnector1">
                <a:avLst/>
              </a:prstGeom>
              <a:ln w="76200">
                <a:solidFill>
                  <a:srgbClr val="FF0000"/>
                </a:solidFill>
                <a:headEnd type="none" w="med" len="med"/>
                <a:tailEnd type="triangl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4343400" y="4017217"/>
                <a:ext cx="304800" cy="253908"/>
              </a:xfrm>
              <a:prstGeom prst="straightConnector1">
                <a:avLst/>
              </a:prstGeom>
              <a:ln w="76200">
                <a:solidFill>
                  <a:srgbClr val="FF0000"/>
                </a:solidFill>
                <a:headEnd type="none" w="med" len="med"/>
                <a:tailEnd type="triangl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3581400" y="3962400"/>
                <a:ext cx="0" cy="377074"/>
              </a:xfrm>
              <a:prstGeom prst="straightConnector1">
                <a:avLst/>
              </a:prstGeom>
              <a:ln w="76200">
                <a:solidFill>
                  <a:srgbClr val="FF0000"/>
                </a:solidFill>
                <a:headEnd type="none" w="med" len="med"/>
                <a:tailEnd type="triangl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pic>
          <p:nvPicPr>
            <p:cNvPr id="22" name="Picture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70072" y="3968627"/>
              <a:ext cx="5199888" cy="1600200"/>
            </a:xfrm>
            <a:prstGeom prst="rect">
              <a:avLst/>
            </a:prstGeom>
          </p:spPr>
        </p:pic>
      </p:grpSp>
      <p:grpSp>
        <p:nvGrpSpPr>
          <p:cNvPr id="26" name="Group 28"/>
          <p:cNvGrpSpPr/>
          <p:nvPr/>
        </p:nvGrpSpPr>
        <p:grpSpPr>
          <a:xfrm>
            <a:off x="4970834" y="4542816"/>
            <a:ext cx="4367721" cy="2227609"/>
            <a:chOff x="4970834" y="4542816"/>
            <a:chExt cx="4367721" cy="2227609"/>
          </a:xfrm>
        </p:grpSpPr>
        <p:grpSp>
          <p:nvGrpSpPr>
            <p:cNvPr id="27" name="Group 52"/>
            <p:cNvGrpSpPr/>
            <p:nvPr/>
          </p:nvGrpSpPr>
          <p:grpSpPr>
            <a:xfrm>
              <a:off x="7094704" y="4542816"/>
              <a:ext cx="1066800" cy="914400"/>
              <a:chOff x="7094704" y="4572000"/>
              <a:chExt cx="1066800" cy="914400"/>
            </a:xfrm>
          </p:grpSpPr>
          <p:cxnSp>
            <p:nvCxnSpPr>
              <p:cNvPr id="47" name="Straight Arrow Connector 46"/>
              <p:cNvCxnSpPr/>
              <p:nvPr/>
            </p:nvCxnSpPr>
            <p:spPr>
              <a:xfrm flipH="1">
                <a:off x="7753350" y="5037051"/>
                <a:ext cx="152400" cy="449349"/>
              </a:xfrm>
              <a:prstGeom prst="straightConnector1">
                <a:avLst/>
              </a:prstGeom>
              <a:ln w="76200">
                <a:solidFill>
                  <a:srgbClr val="FF0000"/>
                </a:solidFill>
                <a:headEnd type="none" w="med" len="med"/>
                <a:tailEnd type="triangl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094704" y="4572000"/>
                <a:ext cx="1066800" cy="369332"/>
              </a:xfrm>
              <a:prstGeom prst="rect">
                <a:avLst/>
              </a:prstGeom>
              <a:solidFill>
                <a:srgbClr val="FFFF00"/>
              </a:solidFill>
              <a:ln w="12700">
                <a:solidFill>
                  <a:schemeClr val="tx1"/>
                </a:solid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en-US" b="1" dirty="0" smtClean="0">
                    <a:ln w="1905"/>
                    <a:solidFill>
                      <a:schemeClr val="tx1"/>
                    </a:solidFill>
                    <a:effectLst>
                      <a:outerShdw blurRad="50800" dist="38100" dir="2700000" algn="tl" rotWithShape="0">
                        <a:prstClr val="black">
                          <a:alpha val="40000"/>
                        </a:prstClr>
                      </a:outerShdw>
                    </a:effectLst>
                  </a:rPr>
                  <a:t>Leaching</a:t>
                </a:r>
                <a:endParaRPr lang="en-US" b="1" dirty="0">
                  <a:ln w="1905"/>
                  <a:solidFill>
                    <a:schemeClr val="tx1"/>
                  </a:solidFill>
                  <a:effectLst>
                    <a:outerShdw blurRad="50800" dist="38100" dir="2700000" algn="tl" rotWithShape="0">
                      <a:prstClr val="black">
                        <a:alpha val="40000"/>
                      </a:prstClr>
                    </a:outerShdw>
                  </a:effectLst>
                </a:endParaRPr>
              </a:p>
            </p:txBody>
          </p:sp>
        </p:grpSp>
        <p:pic>
          <p:nvPicPr>
            <p:cNvPr id="24" name="Picture 2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970834" y="4983894"/>
              <a:ext cx="4367721" cy="1786531"/>
            </a:xfrm>
            <a:prstGeom prst="rect">
              <a:avLst/>
            </a:prstGeom>
          </p:spPr>
        </p:pic>
      </p:grpSp>
      <p:sp>
        <p:nvSpPr>
          <p:cNvPr id="35" name="Title 1"/>
          <p:cNvSpPr txBox="1">
            <a:spLocks/>
          </p:cNvSpPr>
          <p:nvPr/>
        </p:nvSpPr>
        <p:spPr>
          <a:xfrm>
            <a:off x="0" y="-1"/>
            <a:ext cx="9144000" cy="1574615"/>
          </a:xfrm>
          <a:prstGeom prst="rect">
            <a:avLst/>
          </a:prstGeom>
          <a:solidFill>
            <a:srgbClr val="C00000"/>
          </a:solidFill>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bg1"/>
                </a:solidFill>
                <a:effectLst/>
                <a:uLnTx/>
                <a:uFillTx/>
                <a:latin typeface="+mj-lt"/>
                <a:ea typeface="+mj-ea"/>
                <a:cs typeface="+mj-cs"/>
              </a:rPr>
              <a:t>There are several ways that</a:t>
            </a:r>
            <a:r>
              <a:rPr kumimoji="0" lang="en-US" sz="4000" b="0" i="0" u="none" strike="noStrike" kern="1200" cap="none" spc="0" normalizeH="0" noProof="0" dirty="0" smtClean="0">
                <a:ln>
                  <a:noFill/>
                </a:ln>
                <a:solidFill>
                  <a:schemeClr val="bg1"/>
                </a:solidFill>
                <a:effectLst/>
                <a:uLnTx/>
                <a:uFillTx/>
                <a:latin typeface="+mj-lt"/>
                <a:ea typeface="+mj-ea"/>
                <a:cs typeface="+mj-cs"/>
              </a:rPr>
              <a:t> pesticides get into water.</a:t>
            </a:r>
            <a:endParaRPr kumimoji="0" lang="en-US" sz="4000" b="0" i="0" u="none" strike="noStrike" kern="1200" cap="none" spc="0" normalizeH="0" baseline="0" noProof="0" dirty="0">
              <a:ln>
                <a:noFill/>
              </a:ln>
              <a:solidFill>
                <a:schemeClr val="bg1"/>
              </a:solidFill>
              <a:effectLst/>
              <a:uLnTx/>
              <a:uFillTx/>
              <a:latin typeface="+mj-lt"/>
              <a:ea typeface="+mj-ea"/>
              <a:cs typeface="+mj-cs"/>
            </a:endParaRPr>
          </a:p>
        </p:txBody>
      </p:sp>
      <p:pic>
        <p:nvPicPr>
          <p:cNvPr id="37" name="Picture 3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2692" y="6477000"/>
            <a:ext cx="414508" cy="350626"/>
          </a:xfrm>
          <a:prstGeom prst="rect">
            <a:avLst/>
          </a:prstGeom>
        </p:spPr>
      </p:pic>
      <p:grpSp>
        <p:nvGrpSpPr>
          <p:cNvPr id="31" name="Group 30"/>
          <p:cNvGrpSpPr/>
          <p:nvPr/>
        </p:nvGrpSpPr>
        <p:grpSpPr>
          <a:xfrm>
            <a:off x="7628104" y="2840100"/>
            <a:ext cx="1439696" cy="1160400"/>
            <a:chOff x="7628104" y="2840100"/>
            <a:chExt cx="1439696" cy="1160400"/>
          </a:xfrm>
        </p:grpSpPr>
        <p:pic>
          <p:nvPicPr>
            <p:cNvPr id="28" name="Picture 2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677275" y="3657600"/>
              <a:ext cx="390525" cy="342900"/>
            </a:xfrm>
            <a:prstGeom prst="rect">
              <a:avLst/>
            </a:prstGeom>
          </p:spPr>
        </p:pic>
        <p:sp>
          <p:nvSpPr>
            <p:cNvPr id="36" name="TextBox 35"/>
            <p:cNvSpPr txBox="1"/>
            <p:nvPr/>
          </p:nvSpPr>
          <p:spPr>
            <a:xfrm>
              <a:off x="7628104" y="2840100"/>
              <a:ext cx="1439696" cy="369332"/>
            </a:xfrm>
            <a:prstGeom prst="rect">
              <a:avLst/>
            </a:prstGeom>
            <a:solidFill>
              <a:srgbClr val="FFFF00"/>
            </a:solidFill>
            <a:ln w="12700">
              <a:solidFill>
                <a:schemeClr val="tx1"/>
              </a:solid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en-US" b="1" dirty="0" smtClean="0">
                  <a:ln w="1905"/>
                  <a:solidFill>
                    <a:schemeClr val="tx1"/>
                  </a:solidFill>
                  <a:effectLst>
                    <a:outerShdw blurRad="50800" dist="38100" dir="2700000" algn="tl" rotWithShape="0">
                      <a:prstClr val="black">
                        <a:alpha val="40000"/>
                      </a:prstClr>
                    </a:outerShdw>
                  </a:effectLst>
                </a:rPr>
                <a:t>Chemigation</a:t>
              </a:r>
              <a:endParaRPr lang="en-US" b="1" dirty="0">
                <a:ln w="1905"/>
                <a:solidFill>
                  <a:schemeClr val="tx1"/>
                </a:solidFill>
                <a:effectLst>
                  <a:outerShdw blurRad="50800" dist="38100" dir="2700000" algn="tl" rotWithShape="0">
                    <a:prstClr val="black">
                      <a:alpha val="40000"/>
                    </a:prstClr>
                  </a:outerShdw>
                </a:effectLst>
              </a:endParaRPr>
            </a:p>
          </p:txBody>
        </p:sp>
        <p:cxnSp>
          <p:nvCxnSpPr>
            <p:cNvPr id="38" name="Straight Arrow Connector 37"/>
            <p:cNvCxnSpPr/>
            <p:nvPr/>
          </p:nvCxnSpPr>
          <p:spPr>
            <a:xfrm>
              <a:off x="8647746" y="3276600"/>
              <a:ext cx="138113" cy="552450"/>
            </a:xfrm>
            <a:prstGeom prst="straightConnector1">
              <a:avLst/>
            </a:prstGeom>
            <a:ln w="76200">
              <a:solidFill>
                <a:srgbClr val="FF0000"/>
              </a:solidFill>
              <a:headEnd type="none" w="lg" len="lg"/>
              <a:tailEnd type="stealth"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41" name="Group 40"/>
          <p:cNvGrpSpPr/>
          <p:nvPr/>
        </p:nvGrpSpPr>
        <p:grpSpPr>
          <a:xfrm>
            <a:off x="4071938" y="2526268"/>
            <a:ext cx="2862262" cy="819061"/>
            <a:chOff x="4071938" y="2526268"/>
            <a:chExt cx="2862262" cy="819061"/>
          </a:xfrm>
        </p:grpSpPr>
        <p:pic>
          <p:nvPicPr>
            <p:cNvPr id="40" name="Picture 3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071938" y="2895600"/>
              <a:ext cx="774124" cy="449729"/>
            </a:xfrm>
            <a:prstGeom prst="rect">
              <a:avLst/>
            </a:prstGeom>
          </p:spPr>
        </p:pic>
        <p:sp>
          <p:nvSpPr>
            <p:cNvPr id="48" name="TextBox 47"/>
            <p:cNvSpPr txBox="1"/>
            <p:nvPr/>
          </p:nvSpPr>
          <p:spPr>
            <a:xfrm>
              <a:off x="4653384" y="2526268"/>
              <a:ext cx="2280816" cy="369332"/>
            </a:xfrm>
            <a:prstGeom prst="rect">
              <a:avLst/>
            </a:prstGeom>
            <a:solidFill>
              <a:srgbClr val="FFFF00"/>
            </a:solidFill>
            <a:ln w="12700">
              <a:solidFill>
                <a:schemeClr val="tx1"/>
              </a:solid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en-US" b="1" dirty="0" smtClean="0">
                  <a:ln w="1905"/>
                  <a:solidFill>
                    <a:schemeClr val="tx1"/>
                  </a:solidFill>
                  <a:effectLst>
                    <a:outerShdw blurRad="50800" dist="38100" dir="2700000" algn="tl" rotWithShape="0">
                      <a:prstClr val="black">
                        <a:alpha val="40000"/>
                      </a:prstClr>
                    </a:outerShdw>
                  </a:effectLst>
                </a:rPr>
                <a:t>Aquatic Applications</a:t>
              </a:r>
              <a:endParaRPr lang="en-US" b="1" dirty="0">
                <a:ln w="1905"/>
                <a:solidFill>
                  <a:schemeClr val="tx1"/>
                </a:solidFill>
                <a:effectLst>
                  <a:outerShdw blurRad="50800" dist="38100" dir="2700000" algn="tl" rotWithShape="0">
                    <a:prstClr val="black">
                      <a:alpha val="40000"/>
                    </a:prstClr>
                  </a:outerShdw>
                </a:effectLst>
              </a:endParaRPr>
            </a:p>
          </p:txBody>
        </p:sp>
      </p:grpSp>
    </p:spTree>
    <p:extLst>
      <p:ext uri="{BB962C8B-B14F-4D97-AF65-F5344CB8AC3E}">
        <p14:creationId xmlns:p14="http://schemas.microsoft.com/office/powerpoint/2010/main" val="2670889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3"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2"/>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5"/>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9"/>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nodeType="clickEffect">
                                  <p:stCondLst>
                                    <p:cond delay="0"/>
                                  </p:stCondLst>
                                  <p:childTnLst>
                                    <p:set>
                                      <p:cBhvr>
                                        <p:cTn id="44" dur="1" fill="hold">
                                          <p:stCondLst>
                                            <p:cond delay="0"/>
                                          </p:stCondLst>
                                        </p:cTn>
                                        <p:tgtEl>
                                          <p:spTgt spid="7"/>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nodeType="clickEffect">
                                  <p:stCondLst>
                                    <p:cond delay="0"/>
                                  </p:stCondLst>
                                  <p:childTnLst>
                                    <p:set>
                                      <p:cBhvr>
                                        <p:cTn id="52" dur="1" fill="hold">
                                          <p:stCondLst>
                                            <p:cond delay="0"/>
                                          </p:stCondLst>
                                        </p:cTn>
                                        <p:tgtEl>
                                          <p:spTgt spid="26"/>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31"/>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nodeType="clickEffect">
                                  <p:stCondLst>
                                    <p:cond delay="0"/>
                                  </p:stCondLst>
                                  <p:childTnLst>
                                    <p:set>
                                      <p:cBhvr>
                                        <p:cTn id="60" dur="1" fill="hold">
                                          <p:stCondLst>
                                            <p:cond delay="0"/>
                                          </p:stCondLst>
                                        </p:cTn>
                                        <p:tgtEl>
                                          <p:spTgt spid="31"/>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4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xit" presetSubtype="0" fill="hold" nodeType="clickEffect">
                                  <p:stCondLst>
                                    <p:cond delay="0"/>
                                  </p:stCondLst>
                                  <p:childTnLst>
                                    <p:set>
                                      <p:cBhvr>
                                        <p:cTn id="68" dur="1" fill="hold">
                                          <p:stCondLst>
                                            <p:cond delay="0"/>
                                          </p:stCondLst>
                                        </p:cTn>
                                        <p:tgtEl>
                                          <p:spTgt spid="41"/>
                                        </p:tgtEl>
                                        <p:attrNameLst>
                                          <p:attrName>style.visibility</p:attrName>
                                        </p:attrNameLst>
                                      </p:cBhvr>
                                      <p:to>
                                        <p:strVal val="hidden"/>
                                      </p:to>
                                    </p:set>
                                  </p:childTnLst>
                                </p:cTn>
                              </p:par>
                              <p:par>
                                <p:cTn id="69" presetID="1" presetClass="entr" presetSubtype="0" fill="hold" nodeType="withEffect">
                                  <p:stCondLst>
                                    <p:cond delay="0"/>
                                  </p:stCondLst>
                                  <p:childTnLst>
                                    <p:set>
                                      <p:cBhvr>
                                        <p:cTn id="70" dur="1" fill="hold">
                                          <p:stCondLst>
                                            <p:cond delay="0"/>
                                          </p:stCondLst>
                                        </p:cTn>
                                        <p:tgtEl>
                                          <p:spTgt spid="2"/>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5"/>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9"/>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7"/>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31"/>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41"/>
                                        </p:tgtEl>
                                        <p:attrNameLst>
                                          <p:attrName>style.visibility</p:attrName>
                                        </p:attrNameLst>
                                      </p:cBhvr>
                                      <p:to>
                                        <p:strVal val="visible"/>
                                      </p:to>
                                    </p:set>
                                  </p:childTnLst>
                                </p:cTn>
                              </p:par>
                              <p:par>
                                <p:cTn id="81" presetID="1" presetClass="entr" presetSubtype="0" fill="hold" grpId="0" nodeType="withEffect" nodePh="1">
                                  <p:stCondLst>
                                    <p:cond delay="0"/>
                                  </p:stCondLst>
                                  <p:endCondLst>
                                    <p:cond evt="begin" delay="0">
                                      <p:tn val="81"/>
                                    </p:cond>
                                  </p:endCondLst>
                                  <p:childTnLst>
                                    <p:set>
                                      <p:cBhvr>
                                        <p:cTn id="82" dur="1" fill="hold">
                                          <p:stCondLst>
                                            <p:cond delay="0"/>
                                          </p:stCondLst>
                                        </p:cTn>
                                        <p:tgtEl>
                                          <p:spTgt spid="3">
                                            <p:txEl>
                                              <p:pRg st="0" end="0"/>
                                            </p:txEl>
                                          </p:spTgt>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15"/>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35"/>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2"/>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5"/>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9"/>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7"/>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26"/>
                                        </p:tgtEl>
                                        <p:attrNameLst>
                                          <p:attrName>style.visibility</p:attrName>
                                        </p:attrNameLst>
                                      </p:cBhvr>
                                      <p:to>
                                        <p:strVal val="visible"/>
                                      </p:to>
                                    </p:set>
                                  </p:childTnLst>
                                </p:cTn>
                              </p:par>
                              <p:par>
                                <p:cTn id="97" presetID="1" presetClass="entr" presetSubtype="0" fill="hold" grpId="1" nodeType="withEffect">
                                  <p:stCondLst>
                                    <p:cond delay="0"/>
                                  </p:stCondLst>
                                  <p:childTnLst>
                                    <p:set>
                                      <p:cBhvr>
                                        <p:cTn id="98" dur="1" fill="hold">
                                          <p:stCondLst>
                                            <p:cond delay="0"/>
                                          </p:stCondLst>
                                        </p:cTn>
                                        <p:tgtEl>
                                          <p:spTgt spid="35"/>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17"/>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2"/>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5"/>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9"/>
                                        </p:tgtEl>
                                        <p:attrNameLst>
                                          <p:attrName>style.visibility</p:attrName>
                                        </p:attrNameLst>
                                      </p:cBhvr>
                                      <p:to>
                                        <p:strVal val="visible"/>
                                      </p:to>
                                    </p:set>
                                  </p:childTnLst>
                                </p:cTn>
                              </p:par>
                              <p:par>
                                <p:cTn id="107" presetID="1" presetClass="entr" presetSubtype="0" fill="hold" nodeType="withEffect">
                                  <p:stCondLst>
                                    <p:cond delay="0"/>
                                  </p:stCondLst>
                                  <p:childTnLst>
                                    <p:set>
                                      <p:cBhvr>
                                        <p:cTn id="108" dur="1" fill="hold">
                                          <p:stCondLst>
                                            <p:cond delay="0"/>
                                          </p:stCondLst>
                                        </p:cTn>
                                        <p:tgtEl>
                                          <p:spTgt spid="7"/>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31"/>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41"/>
                                        </p:tgtEl>
                                        <p:attrNameLst>
                                          <p:attrName>style.visibility</p:attrName>
                                        </p:attrNameLst>
                                      </p:cBhvr>
                                      <p:to>
                                        <p:strVal val="visible"/>
                                      </p:to>
                                    </p:set>
                                  </p:childTnLst>
                                </p:cTn>
                              </p:par>
                              <p:par>
                                <p:cTn id="113" presetID="1" presetClass="entr" presetSubtype="0" fill="hold" grpId="1" nodeType="withEffect" nodePh="1">
                                  <p:stCondLst>
                                    <p:cond delay="0"/>
                                  </p:stCondLst>
                                  <p:endCondLst>
                                    <p:cond evt="begin" delay="0">
                                      <p:tn val="113"/>
                                    </p:cond>
                                  </p:endCondLst>
                                  <p:childTnLst>
                                    <p:set>
                                      <p:cBhvr>
                                        <p:cTn id="114" dur="1" fill="hold">
                                          <p:stCondLst>
                                            <p:cond delay="0"/>
                                          </p:stCondLst>
                                        </p:cTn>
                                        <p:tgtEl>
                                          <p:spTgt spid="3">
                                            <p:txEl>
                                              <p:pRg st="0" end="0"/>
                                            </p:txEl>
                                          </p:spTgt>
                                        </p:tgtEl>
                                        <p:attrNameLst>
                                          <p:attrName>style.visibility</p:attrName>
                                        </p:attrNameLst>
                                      </p:cBhvr>
                                      <p:to>
                                        <p:strVal val="visible"/>
                                      </p:to>
                                    </p:set>
                                  </p:childTnLst>
                                </p:cTn>
                              </p:par>
                              <p:par>
                                <p:cTn id="115" presetID="1" presetClass="entr" presetSubtype="0" fill="hold" grpId="2" nodeType="withEffect">
                                  <p:stCondLst>
                                    <p:cond delay="0"/>
                                  </p:stCondLst>
                                  <p:childTnLst>
                                    <p:set>
                                      <p:cBhvr>
                                        <p:cTn id="116" dur="1" fill="hold">
                                          <p:stCondLst>
                                            <p:cond delay="0"/>
                                          </p:stCondLst>
                                        </p:cTn>
                                        <p:tgtEl>
                                          <p:spTgt spid="35"/>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37"/>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35" grpId="0" animBg="1"/>
      <p:bldP spid="35" grpId="1" animBg="1"/>
      <p:bldP spid="35" grpId="2" animBg="1"/>
      <p:bldP spid="35" grpId="3"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rmAutofit fontScale="90000"/>
          </a:bodyPr>
          <a:lstStyle/>
          <a:p>
            <a:r>
              <a:rPr lang="en-US" dirty="0" smtClean="0">
                <a:solidFill>
                  <a:schemeClr val="tx1"/>
                </a:solidFill>
                <a:latin typeface="+mn-lt"/>
                <a:cs typeface="Arial" pitchFamily="34" charset="0"/>
              </a:rPr>
              <a:t>Pesticides can move to water through volatilization or vapor drift.</a:t>
            </a:r>
            <a:endParaRPr lang="en-US" dirty="0">
              <a:solidFill>
                <a:schemeClr val="tx1"/>
              </a:solidFill>
              <a:latin typeface="+mn-lt"/>
              <a:cs typeface="Arial" pitchFamily="34" charset="0"/>
            </a:endParaRPr>
          </a:p>
        </p:txBody>
      </p:sp>
      <p:sp>
        <p:nvSpPr>
          <p:cNvPr id="7" name="Text Box 5"/>
          <p:cNvSpPr txBox="1">
            <a:spLocks noChangeArrowheads="1"/>
          </p:cNvSpPr>
          <p:nvPr/>
        </p:nvSpPr>
        <p:spPr bwMode="auto">
          <a:xfrm>
            <a:off x="847280" y="1967387"/>
            <a:ext cx="1037400" cy="5232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2800" b="1" dirty="0" smtClean="0">
                <a:solidFill>
                  <a:schemeClr val="bg1"/>
                </a:solidFill>
              </a:rPr>
              <a:t>Wind</a:t>
            </a:r>
            <a:endParaRPr lang="en-US" sz="2800" b="1" dirty="0">
              <a:solidFill>
                <a:schemeClr val="bg1"/>
              </a:solidFill>
            </a:endParaRPr>
          </a:p>
        </p:txBody>
      </p:sp>
      <p:sp>
        <p:nvSpPr>
          <p:cNvPr id="8" name="Text Box 6"/>
          <p:cNvSpPr txBox="1">
            <a:spLocks noChangeArrowheads="1"/>
          </p:cNvSpPr>
          <p:nvPr/>
        </p:nvSpPr>
        <p:spPr bwMode="auto">
          <a:xfrm>
            <a:off x="5105400" y="2133600"/>
            <a:ext cx="105251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mpd="dbl">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2800" b="1" dirty="0">
                <a:solidFill>
                  <a:schemeClr val="bg1"/>
                </a:solidFill>
              </a:rPr>
              <a:t>Drift</a:t>
            </a:r>
          </a:p>
        </p:txBody>
      </p:sp>
      <p:sp>
        <p:nvSpPr>
          <p:cNvPr id="9" name="Text Box 7"/>
          <p:cNvSpPr txBox="1">
            <a:spLocks noChangeArrowheads="1"/>
          </p:cNvSpPr>
          <p:nvPr/>
        </p:nvSpPr>
        <p:spPr bwMode="auto">
          <a:xfrm>
            <a:off x="1803400" y="2799556"/>
            <a:ext cx="12969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2800" b="1" dirty="0">
                <a:solidFill>
                  <a:schemeClr val="bg1"/>
                </a:solidFill>
              </a:rPr>
              <a:t>Vapor</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1654071"/>
            <a:ext cx="8991600" cy="5195329"/>
          </a:xfrm>
          <a:prstGeom prst="rect">
            <a:avLst/>
          </a:prstGeom>
        </p:spPr>
      </p:pic>
      <p:grpSp>
        <p:nvGrpSpPr>
          <p:cNvPr id="4" name="Group 16"/>
          <p:cNvGrpSpPr>
            <a:grpSpLocks/>
          </p:cNvGrpSpPr>
          <p:nvPr/>
        </p:nvGrpSpPr>
        <p:grpSpPr bwMode="auto">
          <a:xfrm>
            <a:off x="177762" y="2393156"/>
            <a:ext cx="8537196" cy="3147011"/>
            <a:chOff x="240" y="1776"/>
            <a:chExt cx="5040" cy="1968"/>
          </a:xfrm>
          <a:solidFill>
            <a:schemeClr val="bg1"/>
          </a:solidFill>
        </p:grpSpPr>
        <p:sp>
          <p:nvSpPr>
            <p:cNvPr id="11" name="Rectangle 15"/>
            <p:cNvSpPr>
              <a:spLocks noChangeArrowheads="1"/>
            </p:cNvSpPr>
            <p:nvPr/>
          </p:nvSpPr>
          <p:spPr bwMode="auto">
            <a:xfrm>
              <a:off x="240" y="1776"/>
              <a:ext cx="5040" cy="1968"/>
            </a:xfrm>
            <a:prstGeom prst="rect">
              <a:avLst/>
            </a:prstGeom>
            <a:grpFill/>
            <a:ln w="38100">
              <a:solidFill>
                <a:schemeClr val="tx2"/>
              </a:solidFill>
              <a:miter lim="800000"/>
              <a:headEnd/>
              <a:tailEnd/>
            </a:ln>
          </p:spPr>
          <p:txBody>
            <a:bodyPr wrap="none" anchor="ctr"/>
            <a:lstStyle/>
            <a:p>
              <a:endParaRPr lang="en-US" dirty="0"/>
            </a:p>
          </p:txBody>
        </p:sp>
        <p:grpSp>
          <p:nvGrpSpPr>
            <p:cNvPr id="5" name="Group 12"/>
            <p:cNvGrpSpPr>
              <a:grpSpLocks/>
            </p:cNvGrpSpPr>
            <p:nvPr/>
          </p:nvGrpSpPr>
          <p:grpSpPr bwMode="auto">
            <a:xfrm>
              <a:off x="288" y="1872"/>
              <a:ext cx="2304" cy="1728"/>
              <a:chOff x="48" y="1872"/>
              <a:chExt cx="2304" cy="1728"/>
            </a:xfrm>
            <a:grpFill/>
          </p:grpSpPr>
          <p:sp>
            <p:nvSpPr>
              <p:cNvPr id="15" name="AutoShape 5"/>
              <p:cNvSpPr>
                <a:spLocks noChangeArrowheads="1"/>
              </p:cNvSpPr>
              <p:nvPr/>
            </p:nvSpPr>
            <p:spPr bwMode="auto">
              <a:xfrm>
                <a:off x="2112" y="2496"/>
                <a:ext cx="240" cy="432"/>
              </a:xfrm>
              <a:prstGeom prst="upArrow">
                <a:avLst>
                  <a:gd name="adj1" fmla="val 50000"/>
                  <a:gd name="adj2" fmla="val 45000"/>
                </a:avLst>
              </a:prstGeom>
              <a:solidFill>
                <a:schemeClr val="tx1"/>
              </a:solidFill>
              <a:ln w="9525">
                <a:solidFill>
                  <a:schemeClr val="tx1"/>
                </a:solidFill>
                <a:miter lim="800000"/>
                <a:headEnd/>
                <a:tailEnd/>
              </a:ln>
            </p:spPr>
            <p:txBody>
              <a:bodyPr vert="eaVert" wrap="none" anchor="ctr"/>
              <a:lstStyle/>
              <a:p>
                <a:endParaRPr lang="en-US" dirty="0"/>
              </a:p>
            </p:txBody>
          </p:sp>
          <p:sp>
            <p:nvSpPr>
              <p:cNvPr id="16" name="AutoShape 6"/>
              <p:cNvSpPr>
                <a:spLocks noChangeArrowheads="1"/>
              </p:cNvSpPr>
              <p:nvPr/>
            </p:nvSpPr>
            <p:spPr bwMode="auto">
              <a:xfrm>
                <a:off x="2112" y="1872"/>
                <a:ext cx="240" cy="432"/>
              </a:xfrm>
              <a:prstGeom prst="upArrow">
                <a:avLst>
                  <a:gd name="adj1" fmla="val 50000"/>
                  <a:gd name="adj2" fmla="val 45000"/>
                </a:avLst>
              </a:prstGeom>
              <a:solidFill>
                <a:schemeClr val="tx1"/>
              </a:solidFill>
              <a:ln w="9525">
                <a:solidFill>
                  <a:schemeClr val="tx1"/>
                </a:solidFill>
                <a:miter lim="800000"/>
                <a:headEnd/>
                <a:tailEnd/>
              </a:ln>
            </p:spPr>
            <p:txBody>
              <a:bodyPr vert="eaVert" wrap="none" anchor="ctr"/>
              <a:lstStyle/>
              <a:p>
                <a:endParaRPr lang="en-US" dirty="0"/>
              </a:p>
            </p:txBody>
          </p:sp>
          <p:sp>
            <p:nvSpPr>
              <p:cNvPr id="17" name="AutoShape 7"/>
              <p:cNvSpPr>
                <a:spLocks noChangeArrowheads="1"/>
              </p:cNvSpPr>
              <p:nvPr/>
            </p:nvSpPr>
            <p:spPr bwMode="auto">
              <a:xfrm>
                <a:off x="2112" y="3168"/>
                <a:ext cx="240" cy="432"/>
              </a:xfrm>
              <a:prstGeom prst="downArrow">
                <a:avLst>
                  <a:gd name="adj1" fmla="val 50000"/>
                  <a:gd name="adj2" fmla="val 45000"/>
                </a:avLst>
              </a:prstGeom>
              <a:solidFill>
                <a:schemeClr val="tx1"/>
              </a:solidFill>
              <a:ln w="9525">
                <a:solidFill>
                  <a:schemeClr val="tx1"/>
                </a:solidFill>
                <a:miter lim="800000"/>
                <a:headEnd/>
                <a:tailEnd/>
              </a:ln>
            </p:spPr>
            <p:txBody>
              <a:bodyPr vert="eaVert" wrap="none" anchor="ctr"/>
              <a:lstStyle/>
              <a:p>
                <a:endParaRPr lang="en-US" dirty="0"/>
              </a:p>
            </p:txBody>
          </p:sp>
          <p:sp>
            <p:nvSpPr>
              <p:cNvPr id="18" name="Text Box 11"/>
              <p:cNvSpPr txBox="1">
                <a:spLocks noChangeArrowheads="1"/>
              </p:cNvSpPr>
              <p:nvPr/>
            </p:nvSpPr>
            <p:spPr bwMode="auto">
              <a:xfrm>
                <a:off x="48" y="1920"/>
                <a:ext cx="2055" cy="1594"/>
              </a:xfrm>
              <a:prstGeom prst="rect">
                <a:avLst/>
              </a:prstGeom>
              <a:grpFill/>
              <a:ln w="9525">
                <a:noFill/>
                <a:miter lim="800000"/>
                <a:headEnd/>
                <a:tailEnd/>
              </a:ln>
            </p:spPr>
            <p:txBody>
              <a:bodyPr wrap="none">
                <a:spAutoFit/>
              </a:bodyPr>
              <a:lstStyle/>
              <a:p>
                <a:pPr algn="r">
                  <a:spcAft>
                    <a:spcPct val="50000"/>
                  </a:spcAft>
                  <a:defRPr/>
                </a:pPr>
                <a:r>
                  <a:rPr lang="en-US" sz="4000" b="1" dirty="0">
                    <a:solidFill>
                      <a:srgbClr val="FF0000"/>
                    </a:solidFill>
                  </a:rPr>
                  <a:t>Temperature</a:t>
                </a:r>
              </a:p>
              <a:p>
                <a:pPr algn="r">
                  <a:spcAft>
                    <a:spcPct val="50000"/>
                  </a:spcAft>
                  <a:defRPr/>
                </a:pPr>
                <a:r>
                  <a:rPr lang="en-US" sz="4000" b="1" dirty="0">
                    <a:solidFill>
                      <a:srgbClr val="FF0000"/>
                    </a:solidFill>
                  </a:rPr>
                  <a:t>Wind</a:t>
                </a:r>
              </a:p>
              <a:p>
                <a:pPr algn="r">
                  <a:spcAft>
                    <a:spcPct val="50000"/>
                  </a:spcAft>
                  <a:defRPr/>
                </a:pPr>
                <a:r>
                  <a:rPr lang="en-US" sz="4000" b="1" dirty="0">
                    <a:solidFill>
                      <a:srgbClr val="FF0000"/>
                    </a:solidFill>
                  </a:rPr>
                  <a:t>Humidity</a:t>
                </a:r>
              </a:p>
            </p:txBody>
          </p:sp>
        </p:grpSp>
        <p:sp>
          <p:nvSpPr>
            <p:cNvPr id="13" name="Text Box 13"/>
            <p:cNvSpPr txBox="1">
              <a:spLocks noChangeArrowheads="1"/>
            </p:cNvSpPr>
            <p:nvPr/>
          </p:nvSpPr>
          <p:spPr bwMode="auto">
            <a:xfrm>
              <a:off x="2850" y="2419"/>
              <a:ext cx="374" cy="635"/>
            </a:xfrm>
            <a:prstGeom prst="rect">
              <a:avLst/>
            </a:prstGeom>
            <a:grpFill/>
            <a:ln w="9525">
              <a:noFill/>
              <a:miter lim="800000"/>
              <a:headEnd/>
              <a:tailEnd/>
            </a:ln>
          </p:spPr>
          <p:txBody>
            <a:bodyPr wrap="none">
              <a:spAutoFit/>
            </a:bodyPr>
            <a:lstStyle/>
            <a:p>
              <a:pPr>
                <a:defRPr/>
              </a:pPr>
              <a:r>
                <a:rPr lang="en-US" sz="6000" b="1" dirty="0">
                  <a:solidFill>
                    <a:srgbClr val="FF0000"/>
                  </a:solidFill>
                  <a:effectLst>
                    <a:outerShdw blurRad="38100" dist="38100" dir="2700000" algn="tl">
                      <a:srgbClr val="000000">
                        <a:alpha val="43137"/>
                      </a:srgbClr>
                    </a:outerShdw>
                  </a:effectLst>
                </a:rPr>
                <a:t>=</a:t>
              </a:r>
            </a:p>
          </p:txBody>
        </p:sp>
        <p:sp>
          <p:nvSpPr>
            <p:cNvPr id="14" name="Rectangle 14"/>
            <p:cNvSpPr>
              <a:spLocks noChangeArrowheads="1"/>
            </p:cNvSpPr>
            <p:nvPr/>
          </p:nvSpPr>
          <p:spPr bwMode="auto">
            <a:xfrm>
              <a:off x="3553" y="2285"/>
              <a:ext cx="1474" cy="905"/>
            </a:xfrm>
            <a:prstGeom prst="rect">
              <a:avLst/>
            </a:prstGeom>
            <a:grpFill/>
            <a:ln w="9525">
              <a:noFill/>
              <a:miter lim="800000"/>
              <a:headEnd/>
              <a:tailEnd/>
            </a:ln>
          </p:spPr>
          <p:txBody>
            <a:bodyPr wrap="none">
              <a:spAutoFit/>
            </a:bodyPr>
            <a:lstStyle/>
            <a:p>
              <a:pPr algn="ctr">
                <a:defRPr/>
              </a:pPr>
              <a:r>
                <a:rPr lang="en-US" sz="4400" b="1" dirty="0">
                  <a:solidFill>
                    <a:srgbClr val="FF0000"/>
                  </a:solidFill>
                  <a:effectLst>
                    <a:outerShdw blurRad="38100" dist="38100" dir="2700000" algn="tl">
                      <a:srgbClr val="000000">
                        <a:alpha val="43137"/>
                      </a:srgbClr>
                    </a:outerShdw>
                  </a:effectLst>
                </a:rPr>
                <a:t>Higher</a:t>
              </a:r>
            </a:p>
            <a:p>
              <a:pPr algn="ctr">
                <a:defRPr/>
              </a:pPr>
              <a:r>
                <a:rPr lang="en-US" sz="4400" b="1" dirty="0">
                  <a:solidFill>
                    <a:srgbClr val="FF0000"/>
                  </a:solidFill>
                  <a:effectLst>
                    <a:outerShdw blurRad="38100" dist="38100" dir="2700000" algn="tl">
                      <a:srgbClr val="000000">
                        <a:alpha val="43137"/>
                      </a:srgbClr>
                    </a:outerShdw>
                  </a:effectLst>
                </a:rPr>
                <a:t>Volatility</a:t>
              </a:r>
            </a:p>
          </p:txBody>
        </p:sp>
      </p:grpSp>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53292" y="6477000"/>
            <a:ext cx="414508" cy="350626"/>
          </a:xfrm>
          <a:prstGeom prst="rect">
            <a:avLst/>
          </a:prstGeom>
        </p:spPr>
      </p:pic>
    </p:spTree>
    <p:extLst>
      <p:ext uri="{BB962C8B-B14F-4D97-AF65-F5344CB8AC3E}">
        <p14:creationId xmlns:p14="http://schemas.microsoft.com/office/powerpoint/2010/main" val="3705302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a:noFill/>
        </p:spPr>
        <p:txBody>
          <a:bodyPr>
            <a:noAutofit/>
          </a:bodyPr>
          <a:lstStyle/>
          <a:p>
            <a:r>
              <a:rPr lang="en-US" sz="4000" dirty="0" smtClean="0">
                <a:solidFill>
                  <a:schemeClr val="tx1"/>
                </a:solidFill>
                <a:cs typeface="Arial" pitchFamily="34" charset="0"/>
              </a:rPr>
              <a:t>In windy conditions, pesticides can be carried off site attached to soil particles.</a:t>
            </a:r>
            <a:endParaRPr lang="en-US" sz="4000" dirty="0">
              <a:solidFill>
                <a:schemeClr val="tx1"/>
              </a:solidFill>
              <a:cs typeface="Arial" pitchFamily="34"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5400" y="1600200"/>
            <a:ext cx="6705600" cy="5029200"/>
          </a:xfrm>
          <a:prstGeom prst="rect">
            <a:avLst/>
          </a:prstGeom>
        </p:spPr>
      </p:pic>
      <p:sp>
        <p:nvSpPr>
          <p:cNvPr id="4" name="TextBox 3"/>
          <p:cNvSpPr txBox="1"/>
          <p:nvPr/>
        </p:nvSpPr>
        <p:spPr>
          <a:xfrm>
            <a:off x="6096000" y="6367790"/>
            <a:ext cx="1981200" cy="261610"/>
          </a:xfrm>
          <a:prstGeom prst="rect">
            <a:avLst/>
          </a:prstGeom>
          <a:noFill/>
          <a:ln w="19050">
            <a:noFill/>
          </a:ln>
        </p:spPr>
        <p:txBody>
          <a:bodyPr wrap="square" rtlCol="0">
            <a:spAutoFit/>
          </a:bodyPr>
          <a:lstStyle/>
          <a:p>
            <a:r>
              <a:rPr lang="en-US" sz="1100" dirty="0" smtClean="0">
                <a:solidFill>
                  <a:schemeClr val="bg1"/>
                </a:solidFill>
              </a:rPr>
              <a:t>Photo courtesy of Idaho NRCS</a:t>
            </a:r>
            <a:endParaRPr lang="en-US" sz="1100" dirty="0">
              <a:solidFill>
                <a:schemeClr val="bg1"/>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Tree>
    <p:extLst>
      <p:ext uri="{BB962C8B-B14F-4D97-AF65-F5344CB8AC3E}">
        <p14:creationId xmlns:p14="http://schemas.microsoft.com/office/powerpoint/2010/main" val="59634797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PVERSION" val="2008"/>
  <p:tag name="USESECONDARYMONITOR" val="True"/>
  <p:tag name="ANSWERNOWSTYLE" val="-1"/>
  <p:tag name="RESPCOUNTERFORMAT" val="0"/>
  <p:tag name="NUMRESPONSES" val="1"/>
  <p:tag name="CHARTVALUEFORMAT" val="0%"/>
  <p:tag name="AUTOUPDATEALIASES" val="True"/>
  <p:tag name="RACEANIMATIONSPEED" val="3"/>
  <p:tag name="MAXRESPONDERS" val="5"/>
  <p:tag name="BUBBLEGROUPING" val="3"/>
  <p:tag name="CUSTOMCELLBACKCOLOR1" val="-657956"/>
  <p:tag name="USESCHEMECOLORS" val="True"/>
  <p:tag name="GRIDOPACITY" val="90"/>
  <p:tag name="GRIDPOSITION" val="1"/>
  <p:tag name="CHARTLABELS" val="1"/>
  <p:tag name="INCLUDEPPT" val="True"/>
  <p:tag name="REALTIMEBACKUP" val="False"/>
  <p:tag name="CHARTSCALE" val="True"/>
  <p:tag name="FIBINCLUDEOTHER" val="True"/>
  <p:tag name="PRRESPONSE3" val="8"/>
  <p:tag name="PRRESPONSE7" val="4"/>
  <p:tag name="SHOWFLASHWARNING" val="True"/>
  <p:tag name="SAVECSVWITHSESSION" val="True"/>
  <p:tag name="COUNTDOWNSTYLE" val="-1"/>
  <p:tag name="INPUTSOURCE" val="1"/>
  <p:tag name="AUTOADVANCE" val="False"/>
  <p:tag name="RACEENDPOINTS" val="100"/>
  <p:tag name="TEAMSINLEADERBOARD" val="5"/>
  <p:tag name="DEFAULTNUMTEAMS" val="5"/>
  <p:tag name="CUSTOMCELLBACKCOLOR3" val="-268652"/>
  <p:tag name="DISPLAYDEVICEID" val="True"/>
  <p:tag name="GRIDFONTSIZE" val="12"/>
  <p:tag name="INCLUDENONRESPONDERS" val="False"/>
  <p:tag name="INCORRECTPOINTVALUE" val="0"/>
  <p:tag name="ADVANCEDSETTINGSVIEW" val="False"/>
  <p:tag name="PRRESPONSE1" val="10"/>
  <p:tag name="PRRESPONSE6" val="5"/>
  <p:tag name="ALWAYSOPENPOLL" val="False"/>
  <p:tag name="SHOWBARVISIBLE" val="True"/>
  <p:tag name="ANSWERNOWTEXT" val="Answer Now"/>
  <p:tag name="ALLOWDUPLICATES" val="False"/>
  <p:tag name="ROTATIONINTERVAL" val="2"/>
  <p:tag name="PARTICIPANTSINLEADERBOARD" val="5"/>
  <p:tag name="CUSTOMGRIDBACKCOLOR" val="-722948"/>
  <p:tag name="DISPLAYNAME" val="True"/>
  <p:tag name="GRIDSIZE" val="{Width=800, Height=600}"/>
  <p:tag name="MULTIRESPDIVISOR" val="1"/>
  <p:tag name="ZEROBASED" val="False"/>
  <p:tag name="FIBDISPLAYKEYWORDS" val="True"/>
  <p:tag name="PRRESPONSE8" val="3"/>
  <p:tag name="BULLETTYPE" val="3"/>
  <p:tag name="BACKUPSESSIONS" val="True"/>
  <p:tag name="RACERSMAXDISPLAYED" val="5"/>
  <p:tag name="BUBBLEVALUEFORMAT" val="0.0"/>
  <p:tag name="DISPLAYDEVICENUMBER" val="True"/>
  <p:tag name="CHARTCOLORS" val="0"/>
  <p:tag name="REALTIMEBACKUPPATH" val="(None)"/>
  <p:tag name="PRRESPONSE2" val="9"/>
  <p:tag name="PRRESPONSE10" val="1"/>
  <p:tag name="CSVFORMAT" val="0"/>
  <p:tag name="BACKUPMAINTENANCE" val="7"/>
  <p:tag name="BUBBLENAMEVISIBLE" val="True"/>
  <p:tag name="CUSTOMCELLBACKCOLOR4" val="-8355712"/>
  <p:tag name="RESETCHARTS" val="True"/>
  <p:tag name="FIBDISPLAYRESULTS" val="True"/>
  <p:tag name="PRRESPONSE9" val="2"/>
  <p:tag name="RESPCOUNTERSTYLE" val="-1"/>
  <p:tag name="STDCHART" val="1"/>
  <p:tag name="CUSTOMCELLBACKCOLOR2" val="-13395457"/>
  <p:tag name="ALLOWUSERFEEDBACK" val="True"/>
  <p:tag name="PRRESPONSE4" val="7"/>
  <p:tag name="EXPANDSHOWBAR" val="True"/>
  <p:tag name="SKIPREMAININGRACESLIDES" val="True"/>
  <p:tag name="AUTOSIZEGRID" val="True"/>
  <p:tag name="FIBNUMRESULTS" val="5"/>
  <p:tag name="RESPTABLESTYLE" val="-1"/>
  <p:tag name="CUSTOMCELLFORECOLOR" val="-16777216"/>
  <p:tag name="AUTOADJUSTPARTRANGE" val="True"/>
  <p:tag name="COUNTDOWNSECONDS" val="10"/>
  <p:tag name="POLLINGCYCLE" val="2"/>
  <p:tag name="POWERPOINTVERSION" val="12.0"/>
  <p:tag name="CORRECTPOINTVALUE" val="1"/>
  <p:tag name="BUBBLESIZEVISIBLE" val="True"/>
  <p:tag name="REVIEWONLY" val="False"/>
  <p:tag name="GRIDROTATIONINTERVAL" val="2"/>
  <p:tag name="MMPROD_NEXTUNIQUEID" val="10009"/>
  <p:tag name="PRRESPONSE5" val="6"/>
  <p:tag name="DELIMITERS" val="3.1"/>
  <p:tag name="TPFULLVERSION" val="4.3.2.1178"/>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How Can Pesticide Users Protect Water?&amp;quot;&quot;/&gt;&lt;property id=&quot;20307&quot; value=&quot;256&quot;/&gt;&lt;/object&gt;&lt;object type=&quot;3&quot; unique_id=&quot;10059&quot;&gt;&lt;property id=&quot;20148&quot; value=&quot;5&quot;/&gt;&lt;property id=&quot;20300&quot; value=&quot;Slide 6 - &amp;quot;Movement of pesticides&amp;quot;&quot;/&gt;&lt;property id=&quot;20307&quot; value=&quot;257&quot;/&gt;&lt;/object&gt;&lt;object type=&quot;3&quot; unique_id=&quot;10061&quot;&gt;&lt;property id=&quot;20148&quot; value=&quot;5&quot;/&gt;&lt;property id=&quot;20300&quot; value=&quot;Slide 5 - &amp;quot;How can pesticides get into water?&amp;quot;&quot;/&gt;&lt;property id=&quot;20307&quot; value=&quot;258&quot;/&gt;&lt;/object&gt;&lt;object type=&quot;3&quot; unique_id=&quot;22898&quot;&gt;&lt;property id=&quot;20148&quot; value=&quot;5&quot;/&gt;&lt;property id=&quot;20300&quot; value=&quot;Slide 38 - &amp;quot;Manage pests responsibly by following an integrated pest management program.&amp;quot;&quot;/&gt;&lt;property id=&quot;20307&quot; value=&quot;342&quot;/&gt;&lt;/object&gt;&lt;object type=&quot;3&quot; unique_id=&quot;22906&quot;&gt;&lt;property id=&quot;20148&quot; value=&quot;5&quot;/&gt;&lt;property id=&quot;20300&quot; value=&quot;Slide 2 - &amp;quot;How can I use pesticides without negatively impacting water resources?&amp;amp;#x09;&amp;quot;&quot;/&gt;&lt;property id=&quot;20307&quot; value=&quot;348&quot;/&gt;&lt;/object&gt;&lt;object type=&quot;3&quot; unique_id=&quot;23445&quot;&gt;&lt;property id=&quot;20148&quot; value=&quot;5&quot;/&gt;&lt;property id=&quot;20300&quot; value=&quot;Slide 15 - &amp;quot;Rainfall&amp;amp;#x09;&amp;quot;&quot;/&gt;&lt;property id=&quot;20307&quot; value=&quot;355&quot;/&gt;&lt;/object&gt;&lt;object type=&quot;3&quot; unique_id=&quot;23446&quot;&gt;&lt;property id=&quot;20148&quot; value=&quot;5&quot;/&gt;&lt;property id=&quot;20300&quot; value=&quot;Slide 10 - &amp;quot;Runoff &amp;amp;#x09;&amp;quot;&quot;/&gt;&lt;property id=&quot;20307&quot; value=&quot;353&quot;/&gt;&lt;/object&gt;&lt;object type=&quot;3&quot; unique_id=&quot;23447&quot;&gt;&lt;property id=&quot;20148&quot; value=&quot;5&quot;/&gt;&lt;property id=&quot;20300&quot; value=&quot;Slide 16 - &amp;quot;Inversions and fog&amp;amp;#x09;&amp;quot;&quot;/&gt;&lt;property id=&quot;20307&quot; value=&quot;356&quot;/&gt;&lt;/object&gt;&lt;object type=&quot;3&quot; unique_id=&quot;23448&quot;&gt;&lt;property id=&quot;20148&quot; value=&quot;5&quot;/&gt;&lt;property id=&quot;20300&quot; value=&quot;Slide 17 - &amp;quot;Wind &amp;amp;#x09;&amp;quot;&quot;/&gt;&lt;property id=&quot;20307&quot; value=&quot;357&quot;/&gt;&lt;/object&gt;&lt;object type=&quot;3&quot; unique_id=&quot;23450&quot;&gt;&lt;property id=&quot;20148&quot; value=&quot;5&quot;/&gt;&lt;property id=&quot;20300&quot; value=&quot;Slide 8 - &amp;quot;Drift, Drainage patterns&amp;amp;#x09;&amp;quot;&quot;/&gt;&lt;property id=&quot;20307&quot; value=&quot;352&quot;/&gt;&lt;/object&gt;&lt;object type=&quot;3&quot; unique_id=&quot;23451&quot;&gt;&lt;property id=&quot;20148&quot; value=&quot;5&quot;/&gt;&lt;property id=&quot;20300&quot; value=&quot;Slide 12 - &amp;quot;Leaching, irrigation &amp;amp;#x09;&amp;quot;&quot;/&gt;&lt;property id=&quot;20307&quot; value=&quot;354&quot;/&gt;&lt;/object&gt;&lt;object type=&quot;3&quot; unique_id=&quot;23452&quot;&gt;&lt;property id=&quot;20148&quot; value=&quot;5&quot;/&gt;&lt;property id=&quot;20300&quot; value=&quot;Slide 19 - &amp;quot;Equipment configuration and maintenance&amp;amp;#x09;&amp;quot;&quot;/&gt;&lt;property id=&quot;20307&quot; value=&quot;358&quot;/&gt;&lt;/object&gt;&lt;object type=&quot;3&quot; unique_id=&quot;23453&quot;&gt;&lt;property id=&quot;20148&quot; value=&quot;5&quot;/&gt;&lt;property id=&quot;20300&quot; value=&quot;Slide 20 - &amp;quot;Invasive pests&amp;amp;#x09;&amp;quot;&quot;/&gt;&lt;property id=&quot;20307&quot; value=&quot;359&quot;/&gt;&lt;/object&gt;&lt;object type=&quot;3&quot; unique_id=&quot;23718&quot;&gt;&lt;property id=&quot;20148&quot; value=&quot;5&quot;/&gt;&lt;property id=&quot;20300&quot; value=&quot;Slide 21 - &amp;quot;Misapplications/spills&amp;amp;#x09;&amp;quot;&quot;/&gt;&lt;property id=&quot;20307&quot; value=&quot;360&quot;/&gt;&lt;/object&gt;&lt;object type=&quot;3&quot; unique_id=&quot;23722&quot;&gt;&lt;property id=&quot;20148&quot; value=&quot;5&quot;/&gt;&lt;property id=&quot;20300&quot; value=&quot;Slide 24 - &amp;quot;Charge&amp;amp;#x09;&amp;quot;&quot;/&gt;&lt;property id=&quot;20307&quot; value=&quot;364&quot;/&gt;&lt;/object&gt;&lt;object type=&quot;3&quot; unique_id=&quot;23723&quot;&gt;&lt;property id=&quot;20148&quot; value=&quot;5&quot;/&gt;&lt;property id=&quot;20300&quot; value=&quot;Slide 26 - &amp;quot;Water table&amp;amp;#x09;&amp;quot;&quot;/&gt;&lt;property id=&quot;20307&quot; value=&quot;365&quot;/&gt;&lt;/object&gt;&lt;object type=&quot;3&quot; unique_id=&quot;23724&quot;&gt;&lt;property id=&quot;20148&quot; value=&quot;5&quot;/&gt;&lt;property id=&quot;20300&quot; value=&quot;Slide 28 - &amp;quot;Solubility&amp;amp;#x09;&amp;quot;&quot;/&gt;&lt;property id=&quot;20307&quot; value=&quot;366&quot;/&gt;&lt;/object&gt;&lt;object type=&quot;3&quot; unique_id=&quot;23725&quot;&gt;&lt;property id=&quot;20148&quot; value=&quot;5&quot;/&gt;&lt;property id=&quot;20300&quot; value=&quot;Slide 30 - &amp;quot;Persistence&amp;amp;#x09;&amp;quot;&quot;/&gt;&lt;property id=&quot;20307&quot; value=&quot;367&quot;/&gt;&lt;/object&gt;&lt;object type=&quot;3&quot; unique_id=&quot;23726&quot;&gt;&lt;property id=&quot;20148&quot; value=&quot;5&quot;/&gt;&lt;property id=&quot;20300&quot; value=&quot;Slide 3 - &amp;quot;Use science-based IPM and best management practices.&amp;quot;&quot;/&gt;&lt;property id=&quot;20307&quot; value=&quot;391&quot;/&gt;&lt;/object&gt;&lt;object type=&quot;3&quot; unique_id=&quot;23727&quot;&gt;&lt;property id=&quot;20148&quot; value=&quot;5&quot;/&gt;&lt;property id=&quot;20300&quot; value=&quot;Slide 4 - &amp;quot;&amp;amp;#x09;Pesticide use and good water quality are compatible. &amp;quot;&quot;/&gt;&lt;property id=&quot;20307&quot; value=&quot;392&quot;/&gt;&lt;/object&gt;&lt;object type=&quot;3&quot; unique_id=&quot;23728&quot;&gt;&lt;property id=&quot;20148&quot; value=&quot;5&quot;/&gt;&lt;property id=&quot;20300&quot; value=&quot;Slide 9 - &amp;quot;Surface Runoff&amp;quot;&quot;/&gt;&lt;property id=&quot;20307&quot; value=&quot;408&quot;/&gt;&lt;/object&gt;&lt;object type=&quot;3&quot; unique_id=&quot;23729&quot;&gt;&lt;property id=&quot;20148&quot; value=&quot;5&quot;/&gt;&lt;property id=&quot;20300&quot; value=&quot;Slide 11 - &amp;quot;Leaching &amp;amp;#x09;&amp;quot;&quot;/&gt;&lt;property id=&quot;20307&quot; value=&quot;409&quot;/&gt;&lt;/object&gt;&lt;object type=&quot;3&quot; unique_id=&quot;23730&quot;&gt;&lt;property id=&quot;20148&quot; value=&quot;5&quot;/&gt;&lt;property id=&quot;20300&quot; value=&quot;Slide 13 - &amp;quot;Weather considerations&amp;quot;&quot;/&gt;&lt;property id=&quot;20307&quot; value=&quot;393&quot;/&gt;&lt;/object&gt;&lt;object type=&quot;3&quot; unique_id=&quot;23731&quot;&gt;&lt;property id=&quot;20148&quot; value=&quot;5&quot;/&gt;&lt;property id=&quot;20300&quot; value=&quot;Slide 14 - &amp;quot;Rainfall&amp;amp;#x09;&amp;quot;&quot;/&gt;&lt;property id=&quot;20307&quot; value=&quot;410&quot;/&gt;&lt;/object&gt;&lt;object type=&quot;3&quot; unique_id=&quot;23732&quot;&gt;&lt;property id=&quot;20148&quot; value=&quot;5&quot;/&gt;&lt;property id=&quot;20300&quot; value=&quot;Slide 18 - &amp;quot;Direct application&amp;quot;&quot;/&gt;&lt;property id=&quot;20307&quot; value=&quot;394&quot;/&gt;&lt;/object&gt;&lt;object type=&quot;3&quot; unique_id=&quot;23733&quot;&gt;&lt;property id=&quot;20148&quot; value=&quot;5&quot;/&gt;&lt;property id=&quot;20300&quot; value=&quot;Slide 22 - &amp;quot;Pesticides properties and soil properties&amp;quot;&quot;/&gt;&lt;property id=&quot;20307&quot; value=&quot;396&quot;/&gt;&lt;/object&gt;&lt;object type=&quot;3&quot; unique_id=&quot;23734&quot;&gt;&lt;property id=&quot;20148&quot; value=&quot;5&quot;/&gt;&lt;property id=&quot;20300&quot; value=&quot;Slide 23 - &amp;quot;Soil&amp;quot;&quot;/&gt;&lt;property id=&quot;20307&quot; value=&quot;401&quot;/&gt;&lt;/object&gt;&lt;object type=&quot;3&quot; unique_id=&quot;23735&quot;&gt;&lt;property id=&quot;20148&quot; value=&quot;5&quot;/&gt;&lt;property id=&quot;20300&quot; value=&quot;Slide 25 - &amp;quot;Texture&amp;amp;#x09;&amp;quot;&quot;/&gt;&lt;property id=&quot;20307&quot; value=&quot;404&quot;/&gt;&lt;/object&gt;&lt;object type=&quot;3&quot; unique_id=&quot;23736&quot;&gt;&lt;property id=&quot;20148&quot; value=&quot;5&quot;/&gt;&lt;property id=&quot;20300&quot; value=&quot;Slide 27 - &amp;quot;Pesticide Properties&amp;quot;&quot;/&gt;&lt;property id=&quot;20307&quot; value=&quot;402&quot;/&gt;&lt;/object&gt;&lt;object type=&quot;3&quot; unique_id=&quot;23737&quot;&gt;&lt;property id=&quot;20148&quot; value=&quot;5&quot;/&gt;&lt;property id=&quot;20300&quot; value=&quot;Slide 29 - &amp;quot;Adsorption&amp;amp;#x09;&amp;quot;&quot;/&gt;&lt;property id=&quot;20307&quot; value=&quot;411&quot;/&gt;&lt;/object&gt;&lt;object type=&quot;3&quot; unique_id=&quot;23738&quot;&gt;&lt;property id=&quot;20148&quot; value=&quot;5&quot;/&gt;&lt;property id=&quot;20300&quot; value=&quot;Slide 31 - &amp;quot;Toxicity&amp;amp;#x09;&amp;quot;&quot;/&gt;&lt;property id=&quot;20307&quot; value=&quot;368&quot;/&gt;&lt;/object&gt;&lt;object type=&quot;3&quot; unique_id=&quot;23739&quot;&gt;&lt;property id=&quot;20148&quot; value=&quot;5&quot;/&gt;&lt;property id=&quot;20300&quot; value=&quot;Slide 32 - &amp;quot;Hardscape considerations &amp;#x0D;&amp;#x0A;(both urban and home)&amp;quot;&quot;/&gt;&lt;property id=&quot;20307&quot; value=&quot;412&quot;/&gt;&lt;/object&gt;&lt;object type=&quot;3&quot; unique_id=&quot;23740&quot;&gt;&lt;property id=&quot;20148&quot; value=&quot;5&quot;/&gt;&lt;property id=&quot;20300&quot; value=&quot;Slide 33&quot;/&gt;&lt;property id=&quot;20307&quot; value=&quot;413&quot;/&gt;&lt;/object&gt;&lt;object type=&quot;3&quot; unique_id=&quot;23741&quot;&gt;&lt;property id=&quot;20148&quot; value=&quot;5&quot;/&gt;&lt;property id=&quot;20300&quot; value=&quot;Slide 34 - &amp;quot;How can you mitigate the movement of pesticides from hardscapes?&amp;quot;&quot;/&gt;&lt;property id=&quot;20307&quot; value=&quot;414&quot;/&gt;&lt;/object&gt;&lt;object type=&quot;3&quot; unique_id=&quot;23742&quot;&gt;&lt;property id=&quot;20148&quot; value=&quot;5&quot;/&gt;&lt;property id=&quot;20300&quot; value=&quot;Slide 35 - &amp;quot;Pyrethroids&amp;amp;#x09;&amp;quot;&quot;/&gt;&lt;property id=&quot;20307&quot; value=&quot;406&quot;/&gt;&lt;/object&gt;&lt;object type=&quot;3&quot; unique_id=&quot;23743&quot;&gt;&lt;property id=&quot;20148&quot; value=&quot;5&quot;/&gt;&lt;property id=&quot;20300&quot; value=&quot;Slide 36 - &amp;quot;Fipronil&amp;amp;#x09;&amp;quot;&quot;/&gt;&lt;property id=&quot;20307&quot; value=&quot;407&quot;/&gt;&lt;/object&gt;&lt;object type=&quot;3&quot; unique_id=&quot;23744&quot;&gt;&lt;property id=&quot;20148&quot; value=&quot;5&quot;/&gt;&lt;property id=&quot;20300&quot; value=&quot;Slide 37 - &amp;quot;You have to use good science to do this right.&amp;quot;&quot;/&gt;&lt;property id=&quot;20307&quot; value=&quot;395&quot;/&gt;&lt;/object&gt;&lt;object type=&quot;3&quot; unique_id=&quot;23745&quot;&gt;&lt;property id=&quot;20148&quot; value=&quot;5&quot;/&gt;&lt;property id=&quot;20300&quot; value=&quot;Slide 39 - &amp;quot;Identify the ‘perceived pest’ and monitor pest populations.&amp;amp;#x09;&amp;quot;&quot;/&gt;&lt;property id=&quot;20307&quot; value=&quot;372&quot;/&gt;&lt;/object&gt;&lt;object type=&quot;3&quot; unique_id=&quot;23746&quot;&gt;&lt;property id=&quot;20148&quot; value=&quot;5&quot;/&gt;&lt;property id=&quot;20300&quot; value=&quot;Slide 40 - &amp;quot;Determine if you need to take action and what management options are effective.&amp;amp;#x09;&amp;quot;&quot;/&gt;&lt;property id=&quot;20307&quot; value=&quot;373&quot;/&gt;&lt;/object&gt;&lt;object type=&quot;3&quot; unique_id=&quot;23747&quot;&gt;&lt;property id=&quot;20148&quot; value=&quot;5&quot;/&gt;&lt;property id=&quot;20300&quot; value=&quot;Slide 41 - &amp;quot;Is the use of a pesticide warranted?&amp;amp;#x09;&amp;quot;&quot;/&gt;&lt;property id=&quot;20307&quot; value=&quot;374&quot;/&gt;&lt;/object&gt;&lt;object type=&quot;3&quot; unique_id=&quot;23748&quot;&gt;&lt;property id=&quot;20148&quot; value=&quot;5&quot;/&gt;&lt;property id=&quot;20300&quot; value=&quot;Slide 42 - &amp;quot;Always consider the weather before making an application.&amp;quot;&quot;/&gt;&lt;property id=&quot;20307&quot; value=&quot;397&quot;/&gt;&lt;/object&gt;&lt;object type=&quot;3&quot; unique_id=&quot;23749&quot;&gt;&lt;property id=&quot;20148&quot; value=&quot;5&quot;/&gt;&lt;property id=&quot;20300&quot; value=&quot;Slide 43 - &amp;quot;Check to see if rain is in the forecast.&amp;quot;&quot;/&gt;&lt;property id=&quot;20307&quot; value=&quot;375&quot;/&gt;&lt;/object&gt;&lt;object type=&quot;3&quot; unique_id=&quot;23750&quot;&gt;&lt;property id=&quot;20148&quot; value=&quot;5&quot;/&gt;&lt;property id=&quot;20300&quot; value=&quot;Slide 44 - &amp;quot;Use a wind meter to find out your wind speed.&amp;amp;#x09;&amp;quot;&quot;/&gt;&lt;property id=&quot;20307&quot; value=&quot;376&quot;/&gt;&lt;/object&gt;&lt;object type=&quot;3&quot; unique_id=&quot;23751&quot;&gt;&lt;property id=&quot;20148&quot; value=&quot;5&quot;/&gt;&lt;property id=&quot;20300&quot; value=&quot;Slide 45 - &amp;quot;Never spray when there is an inversion.&amp;quot;&quot;/&gt;&lt;property id=&quot;20307&quot; value=&quot;377&quot;/&gt;&lt;/object&gt;&lt;object type=&quot;3&quot; unique_id=&quot;23752&quot;&gt;&lt;property id=&quot;20148&quot; value=&quot;5&quot;/&gt;&lt;property id=&quot;20300&quot; value=&quot;Slide 46 - &amp;quot;Survey your application site for slope, and locations of water table, surface water, and storm drains.&amp;quot;&quot;/&gt;&lt;property id=&quot;20307&quot; value=&quot;398&quot;/&gt;&lt;/object&gt;&lt;object type=&quot;3&quot; unique_id=&quot;23753&quot;&gt;&lt;property id=&quot;20148&quot; value=&quot;5&quot;/&gt;&lt;property id=&quot;20300&quot; value=&quot;Slide 47 - &amp;quot;Find out the depth of the water table.&amp;quot;&quot;/&gt;&lt;property id=&quot;20307&quot; value=&quot;378&quot;/&gt;&lt;/object&gt;&lt;object type=&quot;3&quot; unique_id=&quot;23754&quot;&gt;&lt;property id=&quot;20148&quot; value=&quot;5&quot;/&gt;&lt;property id=&quot;20300&quot; value=&quot;Slide 48 - &amp;quot;Do not apply pesticides on steep slopes with compacted soil.&amp;amp;#x09;&amp;quot;&quot;/&gt;&lt;property id=&quot;20307&quot; value=&quot;379&quot;/&gt;&lt;/object&gt;&lt;object type=&quot;3&quot; unique_id=&quot;23755&quot;&gt;&lt;property id=&quot;20148&quot; value=&quot;5&quot;/&gt;&lt;property id=&quot;20300&quot; value=&quot;Slide 49 - &amp;quot;Establish buffers next to lakes, streams and other water bodies.&amp;amp;#x09;&amp;quot;&quot;/&gt;&lt;property id=&quot;20307&quot; value=&quot;380&quot;/&gt;&lt;/object&gt;&lt;object type=&quot;3&quot; unique_id=&quot;23756&quot;&gt;&lt;property id=&quot;20148&quot; value=&quot;5&quot;/&gt;&lt;property id=&quot;20300&quot; value=&quot;Slide 50 - &amp;quot;Do not apply over storm drains.&amp;quot;&quot;/&gt;&lt;property id=&quot;20307&quot; value=&quot;381&quot;/&gt;&lt;/object&gt;&lt;object type=&quot;3&quot; unique_id=&quot;23757&quot;&gt;&lt;property id=&quot;20148&quot; value=&quot;5&quot;/&gt;&lt;property id=&quot;20300&quot; value=&quot;Slide 51 - &amp;quot;Choose the least hazardous, effective product and application technique.&amp;quot;&quot;/&gt;&lt;property id=&quot;20307&quot; value=&quot;399&quot;/&gt;&lt;/object&gt;&lt;object type=&quot;3&quot; unique_id=&quot;23758&quot;&gt;&lt;property id=&quot;20148&quot; value=&quot;5&quot;/&gt;&lt;property id=&quot;20300&quot; value=&quot;Slide 52 - &amp;quot;Read the label paying particular attention to environmental precautions.&amp;quot;&quot;/&gt;&lt;property id=&quot;20307&quot; value=&quot;382&quot;/&gt;&lt;/object&gt;&lt;object type=&quot;3&quot; unique_id=&quot;23759&quot;&gt;&lt;property id=&quot;20148&quot; value=&quot;5&quot;/&gt;&lt;property id=&quot;20300&quot; value=&quot;Slide 53 - &amp;quot;Follow label rates and application intervals.&amp;amp;#x09;&amp;quot;&quot;/&gt;&lt;property id=&quot;20307&quot; value=&quot;383&quot;/&gt;&lt;/object&gt;&lt;object type=&quot;3&quot; unique_id=&quot;23760&quot;&gt;&lt;property id=&quot;20148&quot; value=&quot;5&quot;/&gt;&lt;property id=&quot;20300&quot; value=&quot;Slide 54 - &amp;quot;Always calibrate and maintain your equipment.&amp;amp;#x09;&amp;quot;&quot;/&gt;&lt;property id=&quot;20307&quot; value=&quot;384&quot;/&gt;&lt;/object&gt;&lt;object type=&quot;3&quot; unique_id=&quot;23761&quot;&gt;&lt;property id=&quot;20148&quot; value=&quot;5&quot;/&gt;&lt;property id=&quot;20300&quot; value=&quot;Slide 55 - &amp;quot;Manage irrigation to reduce the chance of pesticides and fertilizers moving into water.&amp;quot;&quot;/&gt;&lt;property id=&quot;20307&quot; value=&quot;385&quot;/&gt;&lt;/object&gt;&lt;object type=&quot;3&quot; unique_id=&quot;23762&quot;&gt;&lt;property id=&quot;20148&quot; value=&quot;5&quot;/&gt;&lt;property id=&quot;20300&quot; value=&quot;Slide 56 - &amp;quot;Local and regional resources are available.&amp;quot;&quot;/&gt;&lt;property id=&quot;20307&quot; value=&quot;400&quot;/&gt;&lt;/object&gt;&lt;object type=&quot;3&quot; unique_id=&quot;23820&quot;&gt;&lt;property id=&quot;20148&quot; value=&quot;5&quot;/&gt;&lt;property id=&quot;20300&quot; value=&quot;Slide 7 - &amp;quot;Overview: How pesticides get into water &amp;quot;&quot;/&gt;&lt;property id=&quot;20307&quot; value=&quot;415&quot;/&gt;&lt;/object&gt;&lt;/object&gt;&lt;/object&gt;&lt;/database&gt;"/>
  <p:tag name="SECTOMILLISECCONVERTED" val="1"/>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Lst>
</file>

<file path=ppt/tags/tag13.xml><?xml version="1.0" encoding="utf-8"?>
<p:tagLst xmlns:a="http://schemas.openxmlformats.org/drawingml/2006/main" xmlns:r="http://schemas.openxmlformats.org/officeDocument/2006/relationships" xmlns:p="http://schemas.openxmlformats.org/presentationml/2006/main">
  <p:tag name="PPSNARRATION" val="35,-1962324161,C:\My Documents\BreezeOnline\CorePowerPoints\Ch4_Formulations.ppc"/>
</p:tagLst>
</file>

<file path=ppt/tags/tag14.xml><?xml version="1.0" encoding="utf-8"?>
<p:tagLst xmlns:a="http://schemas.openxmlformats.org/drawingml/2006/main" xmlns:r="http://schemas.openxmlformats.org/officeDocument/2006/relationships" xmlns:p="http://schemas.openxmlformats.org/presentationml/2006/main">
  <p:tag name="PPSNARRATION" val="8,1631104213,C:\My Documents\BreezeOnline\CorePowerPoints\Ch7_Envir.ppc"/>
  <p:tag name="NOPREFERENCE" val="False"/>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Office Them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15688</TotalTime>
  <Words>6577</Words>
  <Application>Microsoft Office PowerPoint</Application>
  <PresentationFormat>On-screen Show (4:3)</PresentationFormat>
  <Paragraphs>301</Paragraphs>
  <Slides>56</Slides>
  <Notes>56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56</vt:i4>
      </vt:variant>
    </vt:vector>
  </HeadingPairs>
  <TitlesOfParts>
    <vt:vector size="58" baseType="lpstr">
      <vt:lpstr>Office Theme</vt:lpstr>
      <vt:lpstr>Acrobat Document</vt:lpstr>
      <vt:lpstr>Water Quality Protection Measures for Agriculture</vt:lpstr>
      <vt:lpstr>Water Quality Protection Measures for Agriculture </vt:lpstr>
      <vt:lpstr> So what’s the big deal? </vt:lpstr>
      <vt:lpstr>Agricultural pesticide use and good water quality can be compatible.</vt:lpstr>
      <vt:lpstr>Use IPM and best management practices to protect water.</vt:lpstr>
      <vt:lpstr>How can pesticides get into water?</vt:lpstr>
      <vt:lpstr>PowerPoint Presentation</vt:lpstr>
      <vt:lpstr>Pesticides can move to water through volatilization or vapor drift.</vt:lpstr>
      <vt:lpstr>In windy conditions, pesticides can be carried off site attached to soil particles.</vt:lpstr>
      <vt:lpstr>During pesticide applications, sprays can be carried into water.</vt:lpstr>
      <vt:lpstr>Runoff and erosion can move pesticides off site.</vt:lpstr>
      <vt:lpstr>Pesticides can leach into the water table.</vt:lpstr>
      <vt:lpstr>Improper pesticide handling can contaminate water.</vt:lpstr>
      <vt:lpstr>Pesticides sometimes get in water through intentional, direct application.</vt:lpstr>
      <vt:lpstr>Weather conditions impact pesticide movement.</vt:lpstr>
      <vt:lpstr>Excessive or untimely rainfall can affect pesticide movement.</vt:lpstr>
      <vt:lpstr>Wind direction and speed can cause off-site pesticide movement. </vt:lpstr>
      <vt:lpstr>Temperature inversions can cause pesticides to move off site.</vt:lpstr>
      <vt:lpstr>Soil characteristics and pesticide properties influence off-site movement of pesticides.</vt:lpstr>
      <vt:lpstr>Soil Characteristics:  Soil texture  and structure impact how  pesticides move in soil.</vt:lpstr>
      <vt:lpstr>Soil organic matter and pH affect how tightly pesticides bind to soil.</vt:lpstr>
      <vt:lpstr>Deeper soil lessens the potential for pesticide leaching.</vt:lpstr>
      <vt:lpstr>PowerPoint Presentation</vt:lpstr>
      <vt:lpstr>Pesticide Properties: Pesticides are degraded in the environment by microorganisms, sunlight, and chemical processes.</vt:lpstr>
      <vt:lpstr>PowerPoint Presentation</vt:lpstr>
      <vt:lpstr>Persistence is the measure of how  long a pesticide remains active  before it degrades.</vt:lpstr>
      <vt:lpstr>Volatile pesticides can move long distances off site.</vt:lpstr>
      <vt:lpstr>Best Management Practices (BMPs) to Protect Water Quality</vt:lpstr>
      <vt:lpstr>Integrated Pest Management (IPM) is one of the best ways to protect water.</vt:lpstr>
      <vt:lpstr>PowerPoint Presentation</vt:lpstr>
      <vt:lpstr>PowerPoint Presentation</vt:lpstr>
      <vt:lpstr>Carefully select pesticides to protect water.</vt:lpstr>
      <vt:lpstr>PowerPoint Presentation</vt:lpstr>
      <vt:lpstr>Protect beneficial organisms with proper timing of pesticide applications.</vt:lpstr>
      <vt:lpstr>Rotate pesticides to avoid pesticide resistance.</vt:lpstr>
      <vt:lpstr>Use irrigation water management to reduce pesticides in water.</vt:lpstr>
      <vt:lpstr>PowerPoint Presentation</vt:lpstr>
      <vt:lpstr>PowerPoint Presentation</vt:lpstr>
      <vt:lpstr>Use proper application methods to reduce off-site movement of pesticides.</vt:lpstr>
      <vt:lpstr>PowerPoint Presentation</vt:lpstr>
      <vt:lpstr>Always calibrate and maintain pesticide application equipment.</vt:lpstr>
      <vt:lpstr>PowerPoint Presentation</vt:lpstr>
      <vt:lpstr>Reduce the potential for pesticide movement to sensitive areas by  preventing drift.</vt:lpstr>
      <vt:lpstr>PowerPoint Presentation</vt:lpstr>
      <vt:lpstr>Practice proper pesticide mixing, loading, storage, and disposal to protect water resources.</vt:lpstr>
      <vt:lpstr>PowerPoint Presentation</vt:lpstr>
      <vt:lpstr>PowerPoint Presentation</vt:lpstr>
      <vt:lpstr>PowerPoint Presentation</vt:lpstr>
      <vt:lpstr>PowerPoint Presentation</vt:lpstr>
      <vt:lpstr>Use practices to reduce runoff and erosion.</vt:lpstr>
      <vt:lpstr>PowerPoint Presentation</vt:lpstr>
      <vt:lpstr>PowerPoint Presentation</vt:lpstr>
      <vt:lpstr>Always check the weather before making a pesticide application.</vt:lpstr>
      <vt:lpstr>Pursue continuing education opportunities.</vt:lpstr>
      <vt:lpstr>Using science-based best management practices will help protect our water resources.</vt:lpstr>
      <vt:lpstr>PowerPoint Presentation</vt:lpstr>
    </vt:vector>
  </TitlesOfParts>
  <Company>WSU Puyallup Research and Extension Center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Recertification Standards for CEU Approval</dc:title>
  <dc:creator>Maguire (Hines), Rebecca</dc:creator>
  <cp:lastModifiedBy>Steve Elliott</cp:lastModifiedBy>
  <cp:revision>521</cp:revision>
  <cp:lastPrinted>2013-04-04T23:41:43Z</cp:lastPrinted>
  <dcterms:created xsi:type="dcterms:W3CDTF">2011-07-13T17:29:36Z</dcterms:created>
  <dcterms:modified xsi:type="dcterms:W3CDTF">2014-06-30T23:13:22Z</dcterms:modified>
</cp:coreProperties>
</file>