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7.xml" ContentType="application/vnd.openxmlformats-officedocument.presentationml.tags+xml"/>
  <Override PartName="/ppt/notesSlides/notesSlide28.xml" ContentType="application/vnd.openxmlformats-officedocument.presentationml.notesSlide+xml"/>
  <Override PartName="/ppt/tags/tag1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9.xml" ContentType="application/vnd.openxmlformats-officedocument.presentationml.tags+xml"/>
  <Override PartName="/ppt/notesSlides/notesSlide31.xml" ContentType="application/vnd.openxmlformats-officedocument.presentationml.notesSlide+xml"/>
  <Override PartName="/ppt/tags/tag20.xml" ContentType="application/vnd.openxmlformats-officedocument.presentationml.tags+xml"/>
  <Override PartName="/ppt/notesSlides/notesSlide32.xml" ContentType="application/vnd.openxmlformats-officedocument.presentationml.notesSlide+xml"/>
  <Override PartName="/ppt/tags/tag21.xml" ContentType="application/vnd.openxmlformats-officedocument.presentationml.tags+xml"/>
  <Override PartName="/ppt/notesSlides/notesSlide33.xml" ContentType="application/vnd.openxmlformats-officedocument.presentationml.notesSlide+xml"/>
  <Override PartName="/ppt/tags/tag22.xml" ContentType="application/vnd.openxmlformats-officedocument.presentationml.tags+xml"/>
  <Override PartName="/ppt/notesSlides/notesSlide34.xml" ContentType="application/vnd.openxmlformats-officedocument.presentationml.notesSlide+xml"/>
  <Override PartName="/ppt/tags/tag23.xml" ContentType="application/vnd.openxmlformats-officedocument.presentationml.tags+xml"/>
  <Override PartName="/ppt/notesSlides/notesSlide35.xml" ContentType="application/vnd.openxmlformats-officedocument.presentationml.notesSlide+xml"/>
  <Override PartName="/ppt/tags/tag24.xml" ContentType="application/vnd.openxmlformats-officedocument.presentationml.tags+xml"/>
  <Override PartName="/ppt/notesSlides/notesSlide36.xml" ContentType="application/vnd.openxmlformats-officedocument.presentationml.notesSlide+xml"/>
  <Override PartName="/ppt/tags/tag25.xml" ContentType="application/vnd.openxmlformats-officedocument.presentationml.tags+xml"/>
  <Override PartName="/ppt/notesSlides/notesSlide37.xml" ContentType="application/vnd.openxmlformats-officedocument.presentationml.notesSlide+xml"/>
  <Override PartName="/ppt/tags/tag26.xml" ContentType="application/vnd.openxmlformats-officedocument.presentationml.tags+xml"/>
  <Override PartName="/ppt/notesSlides/notesSlide38.xml" ContentType="application/vnd.openxmlformats-officedocument.presentationml.notesSlide+xml"/>
  <Override PartName="/ppt/tags/tag27.xml" ContentType="application/vnd.openxmlformats-officedocument.presentationml.tags+xml"/>
  <Override PartName="/ppt/notesSlides/notesSlide39.xml" ContentType="application/vnd.openxmlformats-officedocument.presentationml.notesSlide+xml"/>
  <Override PartName="/ppt/tags/tag28.xml" ContentType="application/vnd.openxmlformats-officedocument.presentationml.tags+xml"/>
  <Override PartName="/ppt/notesSlides/notesSlide40.xml" ContentType="application/vnd.openxmlformats-officedocument.presentationml.notesSlide+xml"/>
  <Override PartName="/ppt/tags/tag29.xml" ContentType="application/vnd.openxmlformats-officedocument.presentationml.tags+xml"/>
  <Override PartName="/ppt/notesSlides/notesSlide41.xml" ContentType="application/vnd.openxmlformats-officedocument.presentationml.notesSlide+xml"/>
  <Override PartName="/ppt/tags/tag30.xml" ContentType="application/vnd.openxmlformats-officedocument.presentationml.tags+xml"/>
  <Override PartName="/ppt/notesSlides/notesSlide42.xml" ContentType="application/vnd.openxmlformats-officedocument.presentationml.notesSlide+xml"/>
  <Override PartName="/ppt/tags/tag31.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32.xml" ContentType="application/vnd.openxmlformats-officedocument.presentationml.tags+xml"/>
  <Override PartName="/ppt/notesSlides/notesSlide45.xml" ContentType="application/vnd.openxmlformats-officedocument.presentationml.notesSlide+xml"/>
  <Override PartName="/ppt/tags/tag33.xml" ContentType="application/vnd.openxmlformats-officedocument.presentationml.tags+xml"/>
  <Override PartName="/ppt/notesSlides/notesSlide46.xml" ContentType="application/vnd.openxmlformats-officedocument.presentationml.notesSlide+xml"/>
  <Override PartName="/ppt/tags/tag34.xml" ContentType="application/vnd.openxmlformats-officedocument.presentationml.tags+xml"/>
  <Override PartName="/ppt/notesSlides/notesSlide47.xml" ContentType="application/vnd.openxmlformats-officedocument.presentationml.notesSlide+xml"/>
  <Override PartName="/ppt/tags/tag35.xml" ContentType="application/vnd.openxmlformats-officedocument.presentationml.tags+xml"/>
  <Override PartName="/ppt/notesSlides/notesSlide48.xml" ContentType="application/vnd.openxmlformats-officedocument.presentationml.notesSlide+xml"/>
  <Override PartName="/ppt/tags/tag36.xml" ContentType="application/vnd.openxmlformats-officedocument.presentationml.tags+xml"/>
  <Override PartName="/ppt/notesSlides/notesSlide49.xml" ContentType="application/vnd.openxmlformats-officedocument.presentationml.notesSlide+xml"/>
  <Override PartName="/ppt/tags/tag37.xml" ContentType="application/vnd.openxmlformats-officedocument.presentationml.tags+xml"/>
  <Override PartName="/ppt/notesSlides/notesSlide50.xml" ContentType="application/vnd.openxmlformats-officedocument.presentationml.notesSlide+xml"/>
  <Override PartName="/ppt/tags/tag38.xml" ContentType="application/vnd.openxmlformats-officedocument.presentationml.tags+xml"/>
  <Override PartName="/ppt/notesSlides/notesSlide51.xml" ContentType="application/vnd.openxmlformats-officedocument.presentationml.notesSlide+xml"/>
  <Override PartName="/ppt/tags/tag39.xml" ContentType="application/vnd.openxmlformats-officedocument.presentationml.tags+xml"/>
  <Override PartName="/ppt/notesSlides/notesSlide52.xml" ContentType="application/vnd.openxmlformats-officedocument.presentationml.notesSlide+xml"/>
  <Override PartName="/ppt/tags/tag40.xml" ContentType="application/vnd.openxmlformats-officedocument.presentationml.tags+xml"/>
  <Override PartName="/ppt/notesSlides/notesSlide53.xml" ContentType="application/vnd.openxmlformats-officedocument.presentationml.notesSlide+xml"/>
  <Override PartName="/ppt/tags/tag41.xml" ContentType="application/vnd.openxmlformats-officedocument.presentationml.tags+xml"/>
  <Override PartName="/ppt/notesSlides/notesSlide54.xml" ContentType="application/vnd.openxmlformats-officedocument.presentationml.notesSlide+xml"/>
  <Override PartName="/ppt/tags/tag42.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6" r:id="rId2"/>
    <p:sldId id="463" r:id="rId3"/>
    <p:sldId id="460" r:id="rId4"/>
    <p:sldId id="392" r:id="rId5"/>
    <p:sldId id="391" r:id="rId6"/>
    <p:sldId id="258" r:id="rId7"/>
    <p:sldId id="415" r:id="rId8"/>
    <p:sldId id="431" r:id="rId9"/>
    <p:sldId id="432" r:id="rId10"/>
    <p:sldId id="409" r:id="rId11"/>
    <p:sldId id="445" r:id="rId12"/>
    <p:sldId id="450" r:id="rId13"/>
    <p:sldId id="453" r:id="rId14"/>
    <p:sldId id="428" r:id="rId15"/>
    <p:sldId id="360" r:id="rId16"/>
    <p:sldId id="393" r:id="rId17"/>
    <p:sldId id="452" r:id="rId18"/>
    <p:sldId id="356" r:id="rId19"/>
    <p:sldId id="436" r:id="rId20"/>
    <p:sldId id="435" r:id="rId21"/>
    <p:sldId id="416" r:id="rId22"/>
    <p:sldId id="417" r:id="rId23"/>
    <p:sldId id="419" r:id="rId24"/>
    <p:sldId id="421" r:id="rId25"/>
    <p:sldId id="461" r:id="rId26"/>
    <p:sldId id="437" r:id="rId27"/>
    <p:sldId id="457" r:id="rId28"/>
    <p:sldId id="425" r:id="rId29"/>
    <p:sldId id="424" r:id="rId30"/>
    <p:sldId id="427" r:id="rId31"/>
    <p:sldId id="395" r:id="rId32"/>
    <p:sldId id="342" r:id="rId33"/>
    <p:sldId id="372" r:id="rId34"/>
    <p:sldId id="373" r:id="rId35"/>
    <p:sldId id="374" r:id="rId36"/>
    <p:sldId id="397" r:id="rId37"/>
    <p:sldId id="459" r:id="rId38"/>
    <p:sldId id="375" r:id="rId39"/>
    <p:sldId id="376" r:id="rId40"/>
    <p:sldId id="377" r:id="rId41"/>
    <p:sldId id="398" r:id="rId42"/>
    <p:sldId id="378" r:id="rId43"/>
    <p:sldId id="379" r:id="rId44"/>
    <p:sldId id="454" r:id="rId45"/>
    <p:sldId id="381" r:id="rId46"/>
    <p:sldId id="380" r:id="rId47"/>
    <p:sldId id="399" r:id="rId48"/>
    <p:sldId id="382" r:id="rId49"/>
    <p:sldId id="383" r:id="rId50"/>
    <p:sldId id="384" r:id="rId51"/>
    <p:sldId id="385" r:id="rId52"/>
    <p:sldId id="438" r:id="rId53"/>
    <p:sldId id="458" r:id="rId54"/>
    <p:sldId id="455" r:id="rId55"/>
    <p:sldId id="456" r:id="rId56"/>
    <p:sldId id="462" r:id="rId57"/>
  </p:sldIdLst>
  <p:sldSz cx="9144000" cy="6858000" type="screen4x3"/>
  <p:notesSz cx="7010400" cy="9372600"/>
  <p:custDataLst>
    <p:tags r:id="rId6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82" autoAdjust="0"/>
    <p:restoredTop sz="86331" autoAdjust="0"/>
  </p:normalViewPr>
  <p:slideViewPr>
    <p:cSldViewPr snapToGrid="0">
      <p:cViewPr>
        <p:scale>
          <a:sx n="66" d="100"/>
          <a:sy n="66" d="100"/>
        </p:scale>
        <p:origin x="-1949" y="-29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4216"/>
    </p:cViewPr>
  </p:sorterViewPr>
  <p:notesViewPr>
    <p:cSldViewPr snapToGrid="0">
      <p:cViewPr varScale="1">
        <p:scale>
          <a:sx n="86" d="100"/>
          <a:sy n="86" d="100"/>
        </p:scale>
        <p:origin x="-3804" y="-78"/>
      </p:cViewPr>
      <p:guideLst>
        <p:guide orient="horz" pos="2952"/>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895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9" y="0"/>
            <a:ext cx="3038475" cy="468951"/>
          </a:xfrm>
          <a:prstGeom prst="rect">
            <a:avLst/>
          </a:prstGeom>
        </p:spPr>
        <p:txBody>
          <a:bodyPr vert="horz" lIns="91440" tIns="45720" rIns="91440" bIns="45720" rtlCol="0"/>
          <a:lstStyle>
            <a:lvl1pPr algn="r">
              <a:defRPr sz="1200"/>
            </a:lvl1pPr>
          </a:lstStyle>
          <a:p>
            <a:fld id="{B0FD3EB7-1770-43D8-8BBC-B83D2D3AF60B}" type="datetimeFigureOut">
              <a:rPr lang="en-US" smtClean="0"/>
              <a:pPr/>
              <a:t>6/30/2014</a:t>
            </a:fld>
            <a:endParaRPr lang="en-US" dirty="0"/>
          </a:p>
        </p:txBody>
      </p:sp>
      <p:sp>
        <p:nvSpPr>
          <p:cNvPr id="4" name="Footer Placeholder 3"/>
          <p:cNvSpPr>
            <a:spLocks noGrp="1"/>
          </p:cNvSpPr>
          <p:nvPr>
            <p:ph type="ftr" sz="quarter" idx="2"/>
          </p:nvPr>
        </p:nvSpPr>
        <p:spPr>
          <a:xfrm>
            <a:off x="0" y="8902049"/>
            <a:ext cx="3038475" cy="468951"/>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9" y="8902049"/>
            <a:ext cx="3038475" cy="468951"/>
          </a:xfrm>
          <a:prstGeom prst="rect">
            <a:avLst/>
          </a:prstGeom>
        </p:spPr>
        <p:txBody>
          <a:bodyPr vert="horz" lIns="91440" tIns="45720" rIns="91440" bIns="45720" rtlCol="0" anchor="b"/>
          <a:lstStyle>
            <a:lvl1pPr algn="r">
              <a:defRPr sz="1200"/>
            </a:lvl1pPr>
          </a:lstStyle>
          <a:p>
            <a:fld id="{14A0A230-59C2-40E3-81AC-CCA1EE334424}" type="slidenum">
              <a:rPr lang="en-US" smtClean="0"/>
              <a:pPr/>
              <a:t>‹#›</a:t>
            </a:fld>
            <a:endParaRPr lang="en-US" dirty="0"/>
          </a:p>
        </p:txBody>
      </p:sp>
    </p:spTree>
    <p:extLst>
      <p:ext uri="{BB962C8B-B14F-4D97-AF65-F5344CB8AC3E}">
        <p14:creationId xmlns:p14="http://schemas.microsoft.com/office/powerpoint/2010/main" val="1033912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863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8630"/>
          </a:xfrm>
          <a:prstGeom prst="rect">
            <a:avLst/>
          </a:prstGeom>
        </p:spPr>
        <p:txBody>
          <a:bodyPr vert="horz" lIns="93177" tIns="46589" rIns="93177" bIns="46589" rtlCol="0"/>
          <a:lstStyle>
            <a:lvl1pPr algn="r">
              <a:defRPr sz="1200"/>
            </a:lvl1pPr>
          </a:lstStyle>
          <a:p>
            <a:fld id="{272A5A11-D9F6-4421-97B9-7A507CF8DD72}" type="datetimeFigureOut">
              <a:rPr lang="en-US" smtClean="0"/>
              <a:pPr/>
              <a:t>6/30/2014</a:t>
            </a:fld>
            <a:endParaRPr lang="en-US" dirty="0"/>
          </a:p>
        </p:txBody>
      </p:sp>
      <p:sp>
        <p:nvSpPr>
          <p:cNvPr id="4" name="Slide Image Placeholder 3"/>
          <p:cNvSpPr>
            <a:spLocks noGrp="1" noRot="1" noChangeAspect="1"/>
          </p:cNvSpPr>
          <p:nvPr>
            <p:ph type="sldImg" idx="2"/>
          </p:nvPr>
        </p:nvSpPr>
        <p:spPr>
          <a:xfrm>
            <a:off x="1162050" y="703263"/>
            <a:ext cx="4686300" cy="35147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51985"/>
            <a:ext cx="5608320" cy="421767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4"/>
            <a:ext cx="3037840" cy="46863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902344"/>
            <a:ext cx="3037840" cy="468630"/>
          </a:xfrm>
          <a:prstGeom prst="rect">
            <a:avLst/>
          </a:prstGeom>
        </p:spPr>
        <p:txBody>
          <a:bodyPr vert="horz" lIns="93177" tIns="46589" rIns="93177" bIns="46589" rtlCol="0" anchor="b"/>
          <a:lstStyle>
            <a:lvl1pPr algn="r">
              <a:defRPr sz="1200"/>
            </a:lvl1pPr>
          </a:lstStyle>
          <a:p>
            <a:fld id="{817E805B-086B-46B5-AD48-B8E416EE7602}" type="slidenum">
              <a:rPr lang="en-US" smtClean="0"/>
              <a:pPr/>
              <a:t>‹#›</a:t>
            </a:fld>
            <a:endParaRPr lang="en-US" dirty="0"/>
          </a:p>
        </p:txBody>
      </p:sp>
    </p:spTree>
    <p:extLst>
      <p:ext uri="{BB962C8B-B14F-4D97-AF65-F5344CB8AC3E}">
        <p14:creationId xmlns:p14="http://schemas.microsoft.com/office/powerpoint/2010/main" val="2123815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module is designed for use by educators to teach homeowners</a:t>
            </a:r>
            <a:r>
              <a:rPr lang="en-US" i="1" baseline="0" dirty="0" smtClean="0"/>
              <a:t> </a:t>
            </a:r>
            <a:r>
              <a:rPr lang="en-US" i="0" baseline="0" dirty="0" smtClean="0"/>
              <a:t>about the ways in which</a:t>
            </a:r>
            <a:r>
              <a:rPr lang="en-US" baseline="0" dirty="0" smtClean="0"/>
              <a:t> pesticides can move into water after they are applied, about the soil and pesticide properties that influence the movement of pesticides, and about how </a:t>
            </a:r>
            <a:r>
              <a:rPr lang="en-US" i="0" baseline="0" dirty="0" smtClean="0"/>
              <a:t>you</a:t>
            </a:r>
            <a:r>
              <a:rPr lang="en-US" i="1" baseline="0" dirty="0" smtClean="0"/>
              <a:t>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 cthomas@ucdavis.edu or wripmc.org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i="1" baseline="0"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a:t>
            </a:fld>
            <a:endParaRPr lang="en-US" dirty="0"/>
          </a:p>
        </p:txBody>
      </p:sp>
    </p:spTree>
    <p:extLst>
      <p:ext uri="{BB962C8B-B14F-4D97-AF65-F5344CB8AC3E}">
        <p14:creationId xmlns:p14="http://schemas.microsoft.com/office/powerpoint/2010/main" val="1843509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increasing</a:t>
            </a:r>
            <a:r>
              <a:rPr lang="en-US" baseline="0" dirty="0" smtClean="0"/>
              <a:t> the potential for groundwater contamination, water can carry soluble pesticides farther into the soil where they are no longer effective at controlling the pest.</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10</a:t>
            </a:fld>
            <a:endParaRPr lang="en-US" dirty="0"/>
          </a:p>
        </p:txBody>
      </p:sp>
    </p:spTree>
    <p:extLst>
      <p:ext uri="{BB962C8B-B14F-4D97-AF65-F5344CB8AC3E}">
        <p14:creationId xmlns:p14="http://schemas.microsoft.com/office/powerpoint/2010/main" val="841177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Erosion is the process by which soil moves from the</a:t>
            </a:r>
            <a:r>
              <a:rPr lang="en-US" baseline="0" dirty="0" smtClean="0"/>
              <a:t> landscape</a:t>
            </a:r>
            <a:r>
              <a:rPr lang="en-US" dirty="0" smtClean="0"/>
              <a:t> due to flowing water. This can happen because of problems with irrigation equipment</a:t>
            </a:r>
            <a:r>
              <a:rPr lang="en-US" baseline="0" dirty="0" smtClean="0"/>
              <a:t> (</a:t>
            </a:r>
            <a:r>
              <a:rPr lang="en-US" dirty="0" smtClean="0"/>
              <a:t>such as line breaks) resulting</a:t>
            </a:r>
            <a:r>
              <a:rPr lang="en-US" baseline="0" dirty="0" smtClean="0"/>
              <a:t> in runoff;</a:t>
            </a:r>
            <a:r>
              <a:rPr lang="en-US" dirty="0" smtClean="0"/>
              <a:t> because</a:t>
            </a:r>
            <a:r>
              <a:rPr lang="en-US" baseline="0" dirty="0" smtClean="0"/>
              <a:t> of </a:t>
            </a:r>
            <a:r>
              <a:rPr lang="en-US" dirty="0" smtClean="0"/>
              <a:t>errors in irrigation management</a:t>
            </a:r>
            <a:r>
              <a:rPr lang="en-US" baseline="0" dirty="0" smtClean="0"/>
              <a:t> (</a:t>
            </a:r>
            <a:r>
              <a:rPr lang="en-US" dirty="0" smtClean="0"/>
              <a:t>over-irrigation); or because of weather (excessive rainfall or snow melt). The speed and amount of runoff determine the extent of erosion. When erosion occurs, pesticides adsorbed (attached) to soil particles will travel off site with the eroded soil.</a:t>
            </a:r>
          </a:p>
        </p:txBody>
      </p:sp>
      <p:sp>
        <p:nvSpPr>
          <p:cNvPr id="4" name="Slide Number Placeholder 3"/>
          <p:cNvSpPr>
            <a:spLocks noGrp="1"/>
          </p:cNvSpPr>
          <p:nvPr>
            <p:ph type="sldNum" sz="quarter" idx="10"/>
          </p:nvPr>
        </p:nvSpPr>
        <p:spPr/>
        <p:txBody>
          <a:bodyPr/>
          <a:lstStyle/>
          <a:p>
            <a:fld id="{817E805B-086B-46B5-AD48-B8E416EE760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Pesticides</a:t>
            </a:r>
            <a:r>
              <a:rPr lang="en-US" baseline="0" dirty="0" smtClean="0"/>
              <a:t> applied directly to, or drifting onto, paved surfaces and sidewalks may be mobilized by irrigation or rain runoff, making their way into storm drains and ultimately into waterways, where they can cause water quality impairments. Pesticide movement is impacted by the type of hardscape (e.g., concrete, decomposed granite, stone, asphalt, etc.) the pesticide comes into contact with as well as the overall chemistry of the pesticide. </a:t>
            </a:r>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12</a:t>
            </a:fld>
            <a:endParaRPr lang="en-US" dirty="0"/>
          </a:p>
        </p:txBody>
      </p:sp>
    </p:spTree>
    <p:extLst>
      <p:ext uri="{BB962C8B-B14F-4D97-AF65-F5344CB8AC3E}">
        <p14:creationId xmlns:p14="http://schemas.microsoft.com/office/powerpoint/2010/main" val="187213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pesticides are applied as sprays, the smaller droplets can drift from where they are applied. If you are spraying next to lakes, streams, canals, or other bodies of water, some of the spray could drift onto the water and cause contamination. In this photo of Lake Washington, there are lawns directly adjacent to the lake. This lake, in western Washington, is a recreational area for many people. The best way to avoid spray drift entering the water here would be to avoid applying pesticides directly adjacent to the lake. Create a buffer, or no-spray zone, between the water’s edge and the pesticide application.</a:t>
            </a:r>
          </a:p>
          <a:p>
            <a:endParaRPr lang="en-US" baseline="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13</a:t>
            </a:fld>
            <a:endParaRPr lang="en-US" dirty="0"/>
          </a:p>
        </p:txBody>
      </p:sp>
    </p:spTree>
    <p:extLst>
      <p:ext uri="{BB962C8B-B14F-4D97-AF65-F5344CB8AC3E}">
        <p14:creationId xmlns:p14="http://schemas.microsoft.com/office/powerpoint/2010/main" val="1404666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Pesticides can also move off site and enter water by </a:t>
            </a:r>
            <a:r>
              <a:rPr lang="en-US" baseline="0" dirty="0" smtClean="0"/>
              <a:t>volatilization or vapor drift. If a pesticide is applied to soil or plants as a granular product or spray, it may volatilize, becoming a gas or vapor, and enter the air stream. The vapor can be carried off site and deposited into nearby water. Conditions of high</a:t>
            </a:r>
            <a:r>
              <a:rPr lang="en-US" dirty="0" smtClean="0">
                <a:latin typeface="Arial" charset="0"/>
              </a:rPr>
              <a:t> temperature, low humidity, and increasing wind speeds increase the potential for pesticide volatilization.  </a:t>
            </a:r>
          </a:p>
          <a:p>
            <a:pPr defTabSz="936163">
              <a:defRPr/>
            </a:pPr>
            <a:endParaRPr lang="en-US" dirty="0" smtClean="0">
              <a:latin typeface="Arial" charset="0"/>
            </a:endParaRPr>
          </a:p>
          <a:p>
            <a:pPr defTabSz="936163">
              <a:defRPr/>
            </a:pPr>
            <a:endParaRPr lang="en-US"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14</a:t>
            </a:fld>
            <a:endParaRPr lang="en-US" dirty="0"/>
          </a:p>
        </p:txBody>
      </p:sp>
    </p:spTree>
    <p:extLst>
      <p:ext uri="{BB962C8B-B14F-4D97-AF65-F5344CB8AC3E}">
        <p14:creationId xmlns:p14="http://schemas.microsoft.com/office/powerpoint/2010/main" val="1911236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Misapplication, spills, and improper storage, mixing/loading, or disposal of unused or unwanted pesticides are the most likely pathways for pesticides to move from your home landscape into the storm drain system.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weather can have a significant effect on the movement of pesticides away from where they are applied. It is important to understand how weather affects pesticide movement and avoid conditions that could lead to off-target movement and water contamination.</a:t>
            </a:r>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16</a:t>
            </a:fld>
            <a:endParaRPr lang="en-US" dirty="0"/>
          </a:p>
        </p:txBody>
      </p:sp>
    </p:spTree>
    <p:extLst>
      <p:ext uri="{BB962C8B-B14F-4D97-AF65-F5344CB8AC3E}">
        <p14:creationId xmlns:p14="http://schemas.microsoft.com/office/powerpoint/2010/main" val="3280608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Pesticide applications made</a:t>
            </a:r>
            <a:r>
              <a:rPr lang="en-US" baseline="0" dirty="0" smtClean="0"/>
              <a:t> to the home landscape prior to rainfall events may be washed from the point of application into landscape drains or directly into the gutter. Products that enter the storm drain system may then contaminate water. Do not apply pesticides when heavy rainfall is expected within 48 hours.</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Wind can blow</a:t>
            </a:r>
            <a:r>
              <a:rPr lang="en-US" baseline="0" dirty="0" smtClean="0"/>
              <a:t> pesticide spray droplets into nearby waterways. Dust applications or pesticides attached to soil can also be blown about and end up in water. </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Vapor</a:t>
            </a:r>
            <a:r>
              <a:rPr lang="en-US" baseline="0" dirty="0" smtClean="0"/>
              <a:t> drift is more of a problem when the temperatures are high and the humidity is low. Some urban areas have these conditions during much of the year.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a:rPr>
              <a:t>How can you protect water when using pesticides?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module is designed for use by educators to teach homeowners</a:t>
            </a:r>
            <a:r>
              <a:rPr lang="en-US" i="1" baseline="0" dirty="0" smtClean="0"/>
              <a:t> </a:t>
            </a:r>
            <a:r>
              <a:rPr lang="en-US" i="0" baseline="0" dirty="0" smtClean="0"/>
              <a:t>about the ways in which</a:t>
            </a:r>
            <a:r>
              <a:rPr lang="en-US" baseline="0" dirty="0" smtClean="0"/>
              <a:t> pesticides can move into water after they are applied, about the soil and pesticide properties that influence the movement of pesticides, and about how </a:t>
            </a:r>
            <a:r>
              <a:rPr lang="en-US" i="0" baseline="0" dirty="0" smtClean="0"/>
              <a:t>you</a:t>
            </a:r>
            <a:r>
              <a:rPr lang="en-US" i="1" baseline="0" dirty="0" smtClean="0"/>
              <a:t>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 cthomas@ucdavis.edu or wripmc.org  </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a:t>
            </a:fld>
            <a:endParaRPr lang="en-US" dirty="0"/>
          </a:p>
        </p:txBody>
      </p:sp>
    </p:spTree>
    <p:extLst>
      <p:ext uri="{BB962C8B-B14F-4D97-AF65-F5344CB8AC3E}">
        <p14:creationId xmlns:p14="http://schemas.microsoft.com/office/powerpoint/2010/main" val="1843509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photo shows an early-morning in</a:t>
            </a:r>
            <a:r>
              <a:rPr lang="en-US" baseline="0" dirty="0" smtClean="0"/>
              <a:t>version layer in Washoe Valley, Nevada. Smoke from wood-burning is traveling horizontally along the inversion layer. If a pesticide is applied during an inversion, it can travel long distances horizontally along the inversion layer. Never apply pesticides during an inversion. Check your local weather forecast to determine whether an inversion is expected.</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have looked at the ways that pesticides can move away from the</a:t>
            </a:r>
            <a:r>
              <a:rPr lang="en-US" baseline="0" dirty="0" smtClean="0"/>
              <a:t> place where they were applied and end up in water. Soil characteristics and pesticide properties also influence the potential for pesticide movement.</a:t>
            </a:r>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21</a:t>
            </a:fld>
            <a:endParaRPr lang="en-US" dirty="0"/>
          </a:p>
        </p:txBody>
      </p:sp>
    </p:spTree>
    <p:extLst>
      <p:ext uri="{BB962C8B-B14F-4D97-AF65-F5344CB8AC3E}">
        <p14:creationId xmlns:p14="http://schemas.microsoft.com/office/powerpoint/2010/main" val="9755584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Soil texture and soil structure are</a:t>
            </a:r>
            <a:r>
              <a:rPr lang="en-US" i="0" baseline="0" dirty="0" smtClean="0"/>
              <a:t> important physical properties that determine the arrangement of soil particles and amount and type of soil pore space (spaces occupied by air and water). Soil texture is the amount of sand, silt, and clay in a soil. Structure is the grouping of soil particles into larger aggregates or clods. Soil texture and structure determine a soil’s water-holding capacity and the extent and speed with which water enters the soil (infiltrates) and moves through the soil (percolates).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Coarse-textured soils, with high sand content, have large pore spaces and low water-holding capacity, increasing water movement. Fine-textured soils, like clay, have very small pore spaces and bind water tightly to clay particles, reducing the potential for leaching. </a:t>
            </a:r>
            <a:r>
              <a:rPr lang="en-US" sz="1200" i="0" kern="1200" dirty="0" err="1" smtClean="0">
                <a:solidFill>
                  <a:schemeClr val="tx1"/>
                </a:solidFill>
                <a:latin typeface="+mn-lt"/>
                <a:ea typeface="+mn-ea"/>
                <a:cs typeface="+mn-cs"/>
              </a:rPr>
              <a:t>Silty</a:t>
            </a:r>
            <a:r>
              <a:rPr lang="en-US" sz="1200" i="0" kern="1200" dirty="0" smtClean="0">
                <a:solidFill>
                  <a:schemeClr val="tx1"/>
                </a:solidFill>
                <a:latin typeface="+mn-lt"/>
                <a:ea typeface="+mn-ea"/>
                <a:cs typeface="+mn-cs"/>
              </a:rPr>
              <a:t> soils are intermediate to sand and clay, with medium-sized pore spaces. Coarse soils tend to have a higher potential for deep percolation and leaching of pesticides.</a:t>
            </a:r>
            <a:endParaRPr lang="en-US" i="0" dirty="0" smtClean="0"/>
          </a:p>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Arial" charset="0"/>
              </a:rPr>
              <a:t>Pesticide adsorption to soil is important to the fate of the pesticide. Adsorption, that is A-D-sorption, is the physical binding of the pesticide</a:t>
            </a:r>
            <a:r>
              <a:rPr lang="en-US" baseline="0" dirty="0" smtClean="0">
                <a:latin typeface="Arial" charset="0"/>
              </a:rPr>
              <a:t> molecules</a:t>
            </a:r>
            <a:r>
              <a:rPr lang="en-US" dirty="0" smtClean="0">
                <a:latin typeface="Arial" charset="0"/>
              </a:rPr>
              <a:t> to the outside of soil particles and organic matter. Clay and organic soils have many, many binding sites and adsorb a lot of pesticide. If a pesticide is adsorbed or bound to the soil, it doesn’t move freely with the soil water, and water contamination concerns are greatly reduced.</a:t>
            </a:r>
          </a:p>
          <a:p>
            <a:pPr eaLnBrk="1" hangingPunct="1"/>
            <a:endParaRPr lang="en-US" dirty="0" smtClean="0">
              <a:latin typeface="Arial" charset="0"/>
            </a:endParaRPr>
          </a:p>
          <a:p>
            <a:pPr defTabSz="944118">
              <a:defRPr/>
            </a:pPr>
            <a:r>
              <a:rPr lang="en-US" i="0" baseline="0" dirty="0" smtClean="0"/>
              <a:t>Soil organic matter influences soil structure and water-holding capacity, provides a source of energy for microorganisms, and can retain nutrients and adsorb other chemical constituents. All of these characteristics impact pesticide movement and persistence. </a:t>
            </a:r>
          </a:p>
          <a:p>
            <a:pPr defTabSz="944118">
              <a:defRPr/>
            </a:pPr>
            <a:endParaRPr lang="en-US" i="0" baseline="0" dirty="0" smtClean="0"/>
          </a:p>
          <a:p>
            <a:pPr defTabSz="944118">
              <a:defRPr/>
            </a:pPr>
            <a:r>
              <a:rPr lang="en-US" i="0" baseline="0" dirty="0" smtClean="0"/>
              <a:t>Soil pH typically ranges from 5 to 9. </a:t>
            </a:r>
            <a:r>
              <a:rPr lang="en-US" i="0" dirty="0" smtClean="0"/>
              <a:t>Most pesticides are labeled for specific soil conditions. If soils have a pH outside the label’s allowed range, pesticides may become ineffective, may be changed to an undesirable form, or may not degrade as expected. Soil pH also influences microbial activity, which can also impact pesticides.</a:t>
            </a:r>
          </a:p>
          <a:p>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23</a:t>
            </a:fld>
            <a:endParaRPr lang="en-US" dirty="0"/>
          </a:p>
        </p:txBody>
      </p:sp>
    </p:spTree>
    <p:extLst>
      <p:ext uri="{BB962C8B-B14F-4D97-AF65-F5344CB8AC3E}">
        <p14:creationId xmlns:p14="http://schemas.microsoft.com/office/powerpoint/2010/main" val="3475645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The depth of the soil</a:t>
            </a:r>
            <a:r>
              <a:rPr lang="en-US" i="0" baseline="0" dirty="0" smtClean="0"/>
              <a:t> and the thickness of different soil horizons can influence the movement of water and soluble pesticides. The greater the distance to groundwater, the more opportunity there is for pesticides to be retained (adsorbed) and the lower the potential is for leaching. Likewise, the thicker the topsoil layer (where most of the organic material is located), the greater the opportunity for pesticide adsorption and retention within the rooting zone. </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soil is made up of individual layers with different soil properties, called soil horizons. The upper soil horizon generally contains considerable amounts of organic matter. As mentioned in the previous slide, organic matter increases pesticide adsorption and thus helps reduce leaching. Some soils contain restrictive soil horizons (e.g., thick clay layers) which can significantly reduce leaching and groundwater contamination. Soil depth, or the amount of soil overlaying bedrock, can also determine the potential for leaching.</a:t>
            </a:r>
            <a:r>
              <a:rPr lang="en-US" sz="1200" kern="1200" baseline="0" dirty="0" smtClean="0">
                <a:solidFill>
                  <a:schemeClr val="tx1"/>
                </a:solidFill>
                <a:effectLst/>
                <a:latin typeface="+mn-lt"/>
                <a:ea typeface="+mn-ea"/>
                <a:cs typeface="+mn-cs"/>
              </a:rPr>
              <a:t> </a:t>
            </a:r>
            <a:r>
              <a:rPr lang="en-US" i="0" baseline="0" dirty="0" smtClean="0"/>
              <a:t>Soil temperature and soil moisture also vary with depth, and these properties also influence how well pesticides work and how long they remain in the active form.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Understanding how readily a pesticide degrades</a:t>
            </a:r>
            <a:r>
              <a:rPr lang="en-US" baseline="0" dirty="0" smtClean="0"/>
              <a:t> and the mechanism of how it degrades is important. Generally, after a pesticide degrades it becomes inactive in the environment, having no impact on water quality. However, there are some degradation products of pesticides (e.g., atrazine) that may still be active and contaminate water resources. Microbial degradation is the process in which soil microorganisms feed on pesticides and break them down. Soil conditions that favor microorganism reproduction increase the degradation process. These soil conditions include warm soil temperatures, aeration, adequate soil moisture, fertility, favorable pH, and adsorption. Simple chemical reactions that occur in the soil can also lead to pesticide degradation. Pesticides break down in water (hydrolysis). In natural field settings, hydrolysis occurs most often in soils with higher pH (alkaline soils). The mixing of water and the pesticide can result in hydrolysis, which causes pesticides to break down. Sunlight can cause another type of pesticide breakdown called </a:t>
            </a:r>
            <a:r>
              <a:rPr lang="en-US" baseline="0" dirty="0" err="1" smtClean="0"/>
              <a:t>photodegradation</a:t>
            </a:r>
            <a:r>
              <a:rPr lang="en-US" baseline="0" dirty="0" smtClean="0"/>
              <a:t>.</a:t>
            </a:r>
          </a:p>
        </p:txBody>
      </p:sp>
      <p:sp>
        <p:nvSpPr>
          <p:cNvPr id="4" name="Slide Number Placeholder 3"/>
          <p:cNvSpPr>
            <a:spLocks noGrp="1"/>
          </p:cNvSpPr>
          <p:nvPr>
            <p:ph type="sldNum" sz="quarter" idx="10"/>
          </p:nvPr>
        </p:nvSpPr>
        <p:spPr/>
        <p:txBody>
          <a:bodyPr/>
          <a:lstStyle/>
          <a:p>
            <a:fld id="{C54AFF4F-DF06-48FC-B280-F1DBFB12682A}" type="slidenum">
              <a:rPr lang="en-US" smtClean="0"/>
              <a:pPr/>
              <a:t>25</a:t>
            </a:fld>
            <a:endParaRPr lang="en-US"/>
          </a:p>
        </p:txBody>
      </p:sp>
    </p:spTree>
    <p:extLst>
      <p:ext uri="{BB962C8B-B14F-4D97-AF65-F5344CB8AC3E}">
        <p14:creationId xmlns:p14="http://schemas.microsoft.com/office/powerpoint/2010/main" val="1599251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Pesticide active</a:t>
            </a:r>
            <a:r>
              <a:rPr lang="en-US" baseline="0" dirty="0" smtClean="0"/>
              <a:t> ingredients and formulations also have properties that you need to consider. When you purchase a pesticide, the active ingredient in the pesticide is the chemical that kills the pest. The formulation is the mixture of ingredients that comes in the container. It may contain water, stabilizers, and other ingredients to aid in application or safety.</a:t>
            </a:r>
          </a:p>
          <a:p>
            <a:endParaRPr lang="en-US" i="1" baseline="0" dirty="0" smtClean="0"/>
          </a:p>
        </p:txBody>
      </p:sp>
      <p:sp>
        <p:nvSpPr>
          <p:cNvPr id="4" name="Slide Number Placeholder 3"/>
          <p:cNvSpPr>
            <a:spLocks noGrp="1"/>
          </p:cNvSpPr>
          <p:nvPr>
            <p:ph type="sldNum" sz="quarter" idx="10"/>
          </p:nvPr>
        </p:nvSpPr>
        <p:spPr/>
        <p:txBody>
          <a:bodyPr/>
          <a:lstStyle/>
          <a:p>
            <a:fld id="{C54AFF4F-DF06-48FC-B280-F1DBFB12682A}" type="slidenum">
              <a:rPr lang="en-US" smtClean="0"/>
              <a:pPr/>
              <a:t>26</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Solubility is a pesticide’s ability to dissolve in water or</a:t>
            </a:r>
            <a:r>
              <a:rPr lang="en-US" baseline="0" dirty="0" smtClean="0"/>
              <a:t> some other solvent. In this picture, the dry pesticide product on the left was mixed with water and completely dissolved as shown on the right. This pesticide is water-soluble and more likely to move off site with runoff water or down through the soil into the groundwater. Once in the water, the pesticide can move and spread quickly.</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27</a:t>
            </a:fld>
            <a:endParaRPr lang="en-US" dirty="0"/>
          </a:p>
        </p:txBody>
      </p:sp>
    </p:spTree>
    <p:extLst>
      <p:ext uri="{BB962C8B-B14F-4D97-AF65-F5344CB8AC3E}">
        <p14:creationId xmlns:p14="http://schemas.microsoft.com/office/powerpoint/2010/main" val="6569887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Some pesticide products</a:t>
            </a:r>
            <a:r>
              <a:rPr lang="en-US" baseline="0" dirty="0" smtClean="0"/>
              <a:t> are more prone to volatilize and move off site as vapor drift.</a:t>
            </a:r>
            <a:r>
              <a:rPr lang="en-US" dirty="0" smtClean="0"/>
              <a:t> Once airborne, volatile</a:t>
            </a:r>
            <a:r>
              <a:rPr lang="en-US" baseline="0" dirty="0" smtClean="0"/>
              <a:t> pesticides can move long distances off site with air movement.</a:t>
            </a:r>
            <a:endParaRPr lang="en-US" dirty="0" smtClean="0"/>
          </a:p>
        </p:txBody>
      </p:sp>
      <p:sp>
        <p:nvSpPr>
          <p:cNvPr id="4" name="Slide Number Placeholder 3"/>
          <p:cNvSpPr>
            <a:spLocks noGrp="1"/>
          </p:cNvSpPr>
          <p:nvPr>
            <p:ph type="sldNum" sz="quarter" idx="10"/>
          </p:nvPr>
        </p:nvSpPr>
        <p:spPr/>
        <p:txBody>
          <a:bodyPr/>
          <a:lstStyle/>
          <a:p>
            <a:fld id="{C54AFF4F-DF06-48FC-B280-F1DBFB12682A}" type="slidenum">
              <a:rPr lang="en-US" smtClean="0"/>
              <a:pPr/>
              <a:t>28</a:t>
            </a:fld>
            <a:endParaRPr lang="en-US" dirty="0"/>
          </a:p>
        </p:txBody>
      </p:sp>
    </p:spTree>
    <p:extLst>
      <p:ext uri="{BB962C8B-B14F-4D97-AF65-F5344CB8AC3E}">
        <p14:creationId xmlns:p14="http://schemas.microsoft.com/office/powerpoint/2010/main" val="3475912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C98D6A4A-D404-4912-A945-D0BE746BA98F}" type="slidenum">
              <a:rPr lang="en-US" smtClean="0">
                <a:latin typeface="Arial" charset="0"/>
              </a:rPr>
              <a:pPr/>
              <a:t>29</a:t>
            </a:fld>
            <a:endParaRPr lang="en-US" dirty="0" smtClean="0">
              <a:latin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charset="0"/>
              </a:rPr>
              <a:t>Persistence is another important pesticide characteristic to consider</a:t>
            </a:r>
            <a:r>
              <a:rPr lang="en-US" baseline="0" dirty="0" smtClean="0">
                <a:latin typeface="Arial" charset="0"/>
              </a:rPr>
              <a:t> </a:t>
            </a:r>
            <a:r>
              <a:rPr lang="en-US" dirty="0" smtClean="0">
                <a:latin typeface="Arial" charset="0"/>
              </a:rPr>
              <a:t>when assessing impacts on the environment. Persistence is the measure of how long a pesticide remains active before it breaks down,</a:t>
            </a:r>
            <a:r>
              <a:rPr lang="en-US" baseline="0" dirty="0" smtClean="0">
                <a:latin typeface="Arial" charset="0"/>
              </a:rPr>
              <a:t> or </a:t>
            </a:r>
            <a:r>
              <a:rPr lang="en-US" dirty="0" smtClean="0">
                <a:latin typeface="Arial" charset="0"/>
              </a:rPr>
              <a:t>degrades. Persistent pesticides don’t break down for some time, which makes them more prone to move off site through dust, runoff, or leaching. Persistent</a:t>
            </a:r>
            <a:r>
              <a:rPr lang="en-US" baseline="0" dirty="0" smtClean="0">
                <a:latin typeface="Arial" charset="0"/>
              </a:rPr>
              <a:t> pesticides have a greater potential to </a:t>
            </a:r>
            <a:r>
              <a:rPr lang="en-US" dirty="0" smtClean="0">
                <a:latin typeface="Arial" charset="0"/>
              </a:rPr>
              <a:t>harm sensitive plants or animals.</a:t>
            </a:r>
            <a:r>
              <a:rPr lang="en-US" baseline="0" dirty="0" smtClean="0">
                <a:latin typeface="Arial" charset="0"/>
              </a:rPr>
              <a:t> </a:t>
            </a:r>
            <a:r>
              <a:rPr lang="en-US" i="0" dirty="0" smtClean="0">
                <a:latin typeface="Arial" charset="0"/>
              </a:rPr>
              <a:t>Factors that affect persistence of a pesticide</a:t>
            </a:r>
            <a:r>
              <a:rPr lang="en-US" i="0" baseline="0" dirty="0" smtClean="0">
                <a:latin typeface="Arial" charset="0"/>
              </a:rPr>
              <a:t> include its volatility, solubility, and formulation, as well as soil moisture, soil and air temperature, and air movement. </a:t>
            </a:r>
            <a:endParaRPr lang="en-US" i="0" dirty="0" smtClean="0">
              <a:latin typeface="Arial" charset="0"/>
            </a:endParaRPr>
          </a:p>
          <a:p>
            <a:pPr eaLnBrk="1" hangingPunct="1"/>
            <a:endParaRPr lang="en-US" dirty="0" smtClean="0">
              <a:latin typeface="Arial" charset="0"/>
            </a:endParaRPr>
          </a:p>
          <a:p>
            <a:pPr eaLnBrk="1" hangingPunct="1"/>
            <a:r>
              <a:rPr lang="en-US" smtClean="0">
                <a:latin typeface="Arial" charset="0"/>
              </a:rPr>
              <a:t>Because </a:t>
            </a:r>
            <a:r>
              <a:rPr lang="en-US" dirty="0" smtClean="0">
                <a:latin typeface="Arial" charset="0"/>
              </a:rPr>
              <a:t>persistent pesticides don’t degrade for longer periods of time -- often months to years -- they are more prone to move off site through blowing soil and/or runoff and leaching. This</a:t>
            </a:r>
            <a:r>
              <a:rPr lang="en-US" baseline="0" dirty="0" smtClean="0">
                <a:latin typeface="Arial" charset="0"/>
              </a:rPr>
              <a:t> graph shows the number of days it takes for different compounds to break down. T(1/2) refers to the half-life of a compound, in other words, how long it takes the compound to break down to half its original amount. The curves on this graph show half lives of 5, 10, 25, and 50 days. In Oklahoma soils, 2,4-D has a half-life of 5 days and </a:t>
            </a:r>
            <a:r>
              <a:rPr lang="en-US" baseline="0" dirty="0" err="1" smtClean="0">
                <a:latin typeface="Arial" charset="0"/>
              </a:rPr>
              <a:t>dicamba</a:t>
            </a:r>
            <a:r>
              <a:rPr lang="en-US" baseline="0" dirty="0" smtClean="0">
                <a:latin typeface="Arial" charset="0"/>
              </a:rPr>
              <a:t> is much more persistent, with a half-life of 25 days. </a:t>
            </a:r>
            <a:endParaRPr lang="en-US"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0070C0"/>
                </a:solidFill>
              </a:rPr>
              <a:t>Water</a:t>
            </a:r>
            <a:r>
              <a:rPr lang="en-US" b="0" baseline="0" dirty="0" smtClean="0">
                <a:solidFill>
                  <a:srgbClr val="0070C0"/>
                </a:solidFill>
              </a:rPr>
              <a:t> quality monitoring programs conducted in many western states, as well as in other parts of the country, have identified pesticides as the main or a contributing factor affecting water quality. Contamination of urban waters by pesticides may result when people have little understanding about what happens to pesticides once they are applied in an urban environment. </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Pesticides are broken down in the environment</a:t>
            </a:r>
            <a:r>
              <a:rPr lang="en-US" baseline="0" dirty="0" smtClean="0"/>
              <a:t> by microorganisms, sunlight, and chemical processes. Microbial degradation is the most common cause of pesticide breakdown. Some soil microorganisms feed on pesticides and change them into other products. Soil conditions that favor microorganism reproduction increase the degradation process.  Favorable conditions include warm soil temperatures, adequate aeration and soil moisture, soil fertility, favorable pH, and adsorption. The sun can cause pesticide degradation, called photodegradation. Nonliving processes also cause degradation. Simple chemical reactions occur in the soil. The mixing of water and the pesticide in the soil can result in hydrolysis, causing pesticides to break down.</a:t>
            </a:r>
          </a:p>
          <a:p>
            <a:endParaRPr lang="en-US" dirty="0"/>
          </a:p>
        </p:txBody>
      </p:sp>
      <p:sp>
        <p:nvSpPr>
          <p:cNvPr id="4" name="Slide Number Placeholder 3"/>
          <p:cNvSpPr>
            <a:spLocks noGrp="1"/>
          </p:cNvSpPr>
          <p:nvPr>
            <p:ph type="sldNum" sz="quarter" idx="10"/>
          </p:nvPr>
        </p:nvSpPr>
        <p:spPr/>
        <p:txBody>
          <a:bodyPr/>
          <a:lstStyle/>
          <a:p>
            <a:fld id="{C54AFF4F-DF06-48FC-B280-F1DBFB12682A}" type="slidenum">
              <a:rPr lang="en-US" smtClean="0"/>
              <a:pPr/>
              <a:t>30</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Pesticide use and excellent water quality can be compatible,</a:t>
            </a:r>
            <a:r>
              <a:rPr lang="en-US" baseline="0" dirty="0" smtClean="0"/>
              <a:t> but you must use science-based information and make thoughtful choices before you proceed.</a:t>
            </a:r>
            <a:endParaRPr lang="en-US"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31</a:t>
            </a:fld>
            <a:endParaRPr lang="en-US" dirty="0"/>
          </a:p>
        </p:txBody>
      </p:sp>
    </p:spTree>
    <p:extLst>
      <p:ext uri="{BB962C8B-B14F-4D97-AF65-F5344CB8AC3E}">
        <p14:creationId xmlns:p14="http://schemas.microsoft.com/office/powerpoint/2010/main" val="3404903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Integrated Pest Management (IPM) is a common-sense process for managing pests that focuses</a:t>
            </a:r>
            <a:r>
              <a:rPr lang="en-US" baseline="0" dirty="0" smtClean="0"/>
              <a:t> </a:t>
            </a:r>
            <a:r>
              <a:rPr lang="en-US" dirty="0" smtClean="0"/>
              <a:t>on evaluating the causes of a landscape problem and tailoring</a:t>
            </a:r>
            <a:r>
              <a:rPr lang="en-US" baseline="0" dirty="0" smtClean="0"/>
              <a:t> a solution that is safe and effective. IPM is not complicated, but you will need to know your pests and what IPM tools are available. For example, this picture shows someone applying a sticky barrier to stems to control certain insect pests.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 by determining what’s wrong with the plant or landscape. Sometimes it is perceived that there is a pest problem, when there is actually</a:t>
            </a:r>
            <a:r>
              <a:rPr lang="en-US" baseline="0" dirty="0" smtClean="0"/>
              <a:t> no pest involved. For example, the image shows leaf notches that were caused by leafcutter bees, a beneficial pollinator, that will not harm the plant otherwise. M</a:t>
            </a:r>
            <a:r>
              <a:rPr lang="en-US" dirty="0" smtClean="0"/>
              <a:t>any plant problems</a:t>
            </a:r>
            <a:r>
              <a:rPr lang="en-US" baseline="0" dirty="0" smtClean="0"/>
              <a:t> have abiotic (non-living) causes, including over- or under-watering, nutrient deficiencies, salts, mechanical injuries, too much sun or shade, temperature extremes, or wind damage. Master Gardener volunteers at your local Cooperative Extension office can help diagnose plant problems, determine whether a pest problem exists, and offer Integrated Pest Management solutions.</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find</a:t>
            </a:r>
            <a:r>
              <a:rPr lang="en-US" baseline="0" dirty="0" smtClean="0"/>
              <a:t> a pest</a:t>
            </a:r>
            <a:r>
              <a:rPr lang="en-US" dirty="0" smtClean="0"/>
              <a:t>, look more closely at the plants in the</a:t>
            </a:r>
            <a:r>
              <a:rPr lang="en-US" baseline="0" dirty="0" smtClean="0"/>
              <a:t> landscape</a:t>
            </a:r>
            <a:r>
              <a:rPr lang="en-US" dirty="0" smtClean="0"/>
              <a:t> to determine</a:t>
            </a:r>
            <a:r>
              <a:rPr lang="en-US" baseline="0" dirty="0" smtClean="0"/>
              <a:t> how extensive the problem is. How many plants are involved? Is the amount of damage more than you can tolerate? What methods are available for treating this pest? It may be possible to use mechanical or cultural methods to manage the pest at an acceptable level. </a:t>
            </a:r>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some cases, you</a:t>
            </a:r>
            <a:r>
              <a:rPr lang="en-US" baseline="0" dirty="0" smtClean="0"/>
              <a:t> may need to use a pesticide to avoid unacceptable levels of damage. If you choose to use a pesticide, make certain that the product is effective against the pest and appropriate for the site where it will be applied. Follow all application and safety guidelines carefully to minimize the potential for contaminating water.</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data</a:t>
            </a:r>
            <a:r>
              <a:rPr lang="en-US" baseline="0" dirty="0" smtClean="0"/>
              <a:t> from a local weather station are not available, consult the National Weather Service Forecast Office in your area for weather information. Local forecasts are available at www.wrh.noaa.gov.</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reduce the chance of vapor drift, avoid spraying when temperatures are high or when the air is very dry. Check the label for information on temperature and humidity ranges when you can make an application.</a:t>
            </a:r>
          </a:p>
        </p:txBody>
      </p:sp>
      <p:sp>
        <p:nvSpPr>
          <p:cNvPr id="4" name="Slide Number Placeholder 3"/>
          <p:cNvSpPr>
            <a:spLocks noGrp="1"/>
          </p:cNvSpPr>
          <p:nvPr>
            <p:ph type="sldNum" sz="quarter" idx="10"/>
          </p:nvPr>
        </p:nvSpPr>
        <p:spPr/>
        <p:txBody>
          <a:bodyPr/>
          <a:lstStyle/>
          <a:p>
            <a:fld id="{817E805B-086B-46B5-AD48-B8E416EE7602}"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rain is expected, delay the application. If the product washes</a:t>
            </a:r>
            <a:r>
              <a:rPr lang="en-US" baseline="0" dirty="0" smtClean="0"/>
              <a:t> off, it will not do a good job of controlling the pest, and the chances of runoff and water contamination are much higher. During dry months, monitor the forecast for the possibility of rainstorms before making applications.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Wind can cause pesticides to drift from the intended site onto desirable landscape plants</a:t>
            </a:r>
            <a:r>
              <a:rPr lang="en-US" baseline="0" dirty="0" smtClean="0"/>
              <a:t>. Also consider whether occasional gusts could cause drift to occur. Herbicide drifted onto this rose plant, causing damage. Never apply pesticides when wind is blowing more than 10 miles per hour.</a:t>
            </a:r>
          </a:p>
        </p:txBody>
      </p:sp>
      <p:sp>
        <p:nvSpPr>
          <p:cNvPr id="4" name="Slide Number Placeholder 3"/>
          <p:cNvSpPr>
            <a:spLocks noGrp="1"/>
          </p:cNvSpPr>
          <p:nvPr>
            <p:ph type="sldNum" sz="quarter" idx="10"/>
          </p:nvPr>
        </p:nvSpPr>
        <p:spPr/>
        <p:txBody>
          <a:bodyPr/>
          <a:lstStyle/>
          <a:p>
            <a:fld id="{817E805B-086B-46B5-AD48-B8E416EE7602}"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baseline="0" dirty="0" smtClean="0">
                <a:solidFill>
                  <a:srgbClr val="0070C0"/>
                </a:solidFill>
              </a:rPr>
              <a:t>The goal of this presentation is to provide you with a better understanding of how pesticides can end up contaminating urban waters -- but more importantly, what you can do to help ensure that pesticides applied by you have little or no impact on water quality and the organisms that live in water.    </a:t>
            </a:r>
            <a:endParaRPr lang="en-US" b="0" dirty="0">
              <a:solidFill>
                <a:srgbClr val="0070C0"/>
              </a:solidFill>
            </a:endParaRPr>
          </a:p>
        </p:txBody>
      </p:sp>
      <p:sp>
        <p:nvSpPr>
          <p:cNvPr id="4" name="Slide Number Placeholder 3"/>
          <p:cNvSpPr>
            <a:spLocks noGrp="1"/>
          </p:cNvSpPr>
          <p:nvPr>
            <p:ph type="sldNum" sz="quarter" idx="10"/>
          </p:nvPr>
        </p:nvSpPr>
        <p:spPr/>
        <p:txBody>
          <a:bodyPr/>
          <a:lstStyle/>
          <a:p>
            <a:fld id="{817E805B-086B-46B5-AD48-B8E416EE7602}" type="slidenum">
              <a:rPr lang="en-US" smtClean="0"/>
              <a:pPr/>
              <a:t>4</a:t>
            </a:fld>
            <a:endParaRPr lang="en-US" dirty="0"/>
          </a:p>
        </p:txBody>
      </p:sp>
    </p:spTree>
    <p:extLst>
      <p:ext uri="{BB962C8B-B14F-4D97-AF65-F5344CB8AC3E}">
        <p14:creationId xmlns:p14="http://schemas.microsoft.com/office/powerpoint/2010/main" val="919136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 weather forecasts to see</a:t>
            </a:r>
            <a:r>
              <a:rPr lang="en-US" baseline="0" dirty="0" smtClean="0"/>
              <a:t> if inversions are predicted, and avoid applying pesticides during inversions. The air will be very still in an inversion. Inversions are more likely in the late afternoon and early morning.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 other</a:t>
            </a:r>
            <a:r>
              <a:rPr lang="en-US" baseline="0" dirty="0" smtClean="0"/>
              <a:t> </a:t>
            </a:r>
            <a:r>
              <a:rPr lang="en-US" dirty="0" smtClean="0"/>
              <a:t>measures that you can take to limit or mitigate the off-site movement of pesticides? One way is to take into account the layout of the property, such as slopes and impervious surfaces, water drains, and irrigation patterns. Always be aware of the site conditions. When it rains, where does</a:t>
            </a:r>
            <a:r>
              <a:rPr lang="en-US" baseline="0" dirty="0" smtClean="0"/>
              <a:t> water flow on the property? This will give you a</a:t>
            </a:r>
            <a:r>
              <a:rPr lang="en-US" dirty="0" smtClean="0"/>
              <a:t> good idea of where there is an increased chance that pesticides might move. Always think about</a:t>
            </a:r>
            <a:r>
              <a:rPr lang="en-US" baseline="0" dirty="0" smtClean="0"/>
              <a:t> the distance to surface water bodies and presence of storm drains before you make an application.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Use soil data to help determine depth to water. See http://websoilsurvey.nrcs.usda.gov/ for a free online tool. If wells are present on the property, flag their locations and avoid mixing, storing, or applying pesticides within </a:t>
            </a:r>
            <a:r>
              <a:rPr lang="en-US" baseline="0" dirty="0" smtClean="0">
                <a:solidFill>
                  <a:srgbClr val="FF0000"/>
                </a:solidFill>
              </a:rPr>
              <a:t>100 feet </a:t>
            </a:r>
            <a:r>
              <a:rPr lang="en-US" baseline="0" dirty="0" smtClean="0"/>
              <a:t>of the wellhead. Never apply pesticides directly over the wellhead. Wells that are old or not constructed to current standards are at greater risk of contamination. Never store pesticides in a well shed.</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817E805B-086B-46B5-AD48-B8E416EE7602}"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conditions increase</a:t>
            </a:r>
            <a:r>
              <a:rPr lang="en-US" baseline="0" dirty="0" smtClean="0"/>
              <a:t> the potential for runoff to occur. If applications must be made to sloped areas, get help from an expert to select the least hazardous pesticide and most appropriate application method. Ensure that runoff does not occur when irrigating.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let pesticides</a:t>
            </a:r>
            <a:r>
              <a:rPr lang="en-US" baseline="0" dirty="0" smtClean="0"/>
              <a:t> fall or drift onto hard surfaces. </a:t>
            </a:r>
            <a:r>
              <a:rPr lang="en-US" dirty="0" smtClean="0"/>
              <a:t>When you are using a granular formulation, sweep up any material that lands on a hard surface. Do not wash away with a hose, because that will move the material into the storm drain system. If</a:t>
            </a:r>
            <a:r>
              <a:rPr lang="en-US" baseline="0" dirty="0" smtClean="0"/>
              <a:t> you sweep up pesticide, it</a:t>
            </a:r>
            <a:r>
              <a:rPr lang="en-US" dirty="0" smtClean="0"/>
              <a:t> can be applied to an appropriate area in your</a:t>
            </a:r>
            <a:r>
              <a:rPr lang="en-US" baseline="0" dirty="0" smtClean="0"/>
              <a:t> landscape or lawn. </a:t>
            </a:r>
            <a:r>
              <a:rPr lang="en-US" dirty="0" smtClean="0"/>
              <a:t>When mixing pesticides or rinsing out the containers or sprayer,</a:t>
            </a:r>
            <a:r>
              <a:rPr lang="en-US" baseline="0" dirty="0" smtClean="0"/>
              <a:t> do it on the ground, not on the pavement.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44</a:t>
            </a:fld>
            <a:endParaRPr lang="en-US" dirty="0"/>
          </a:p>
        </p:txBody>
      </p:sp>
    </p:spTree>
    <p:extLst>
      <p:ext uri="{BB962C8B-B14F-4D97-AF65-F5344CB8AC3E}">
        <p14:creationId xmlns:p14="http://schemas.microsoft.com/office/powerpoint/2010/main" val="4449719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Storm</a:t>
            </a:r>
            <a:r>
              <a:rPr lang="en-US" baseline="0" dirty="0" smtClean="0"/>
              <a:t> </a:t>
            </a:r>
            <a:r>
              <a:rPr lang="en-US" dirty="0" smtClean="0"/>
              <a:t>drains convey untreated runoff into adjacent water bodies. Applications made over storm</a:t>
            </a:r>
            <a:r>
              <a:rPr lang="en-US" baseline="0" dirty="0" smtClean="0"/>
              <a:t> drains greatly increase the risk of water contamination.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Buffers</a:t>
            </a:r>
            <a:r>
              <a:rPr lang="en-US" baseline="0" dirty="0" smtClean="0"/>
              <a:t> are untreated areas adjacent to water bodies. These areas provide protection from pesticide drift or runoff. Wider buffers should be established for pesticides that are very soluble or those that don’t adsorb strongly. Persistent pesticides may also need wider buffers. This photo is of a lawn next to Lake Whatcom in western Washington. This large lake is the primary source of drinking water for residents in the area. The best way to avoid water contamination here is with a no-spray buffer adjacent to the lake.</a:t>
            </a:r>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Always use the principles of IPM when selecting an application method and pesticide. When choosing a pesticide, try to avoid broad-spectrum pesticides as</a:t>
            </a:r>
            <a:r>
              <a:rPr lang="en-US" baseline="0" dirty="0" smtClean="0"/>
              <a:t> well as</a:t>
            </a:r>
            <a:r>
              <a:rPr lang="en-US" dirty="0" smtClean="0"/>
              <a:t> products that are classified as “high runoff risk.”  Try to choose another product that has a low-risk</a:t>
            </a:r>
            <a:r>
              <a:rPr lang="en-US" baseline="0" dirty="0" smtClean="0"/>
              <a:t> rating or statement that </a:t>
            </a:r>
            <a:r>
              <a:rPr lang="en-US" dirty="0" smtClean="0"/>
              <a:t>will also be effective on the pest you’re trying to control.  </a:t>
            </a:r>
          </a:p>
          <a:p>
            <a:endParaRPr lang="en-US" dirty="0" smtClean="0"/>
          </a:p>
          <a:p>
            <a:r>
              <a:rPr lang="en-US" dirty="0" smtClean="0"/>
              <a:t>Pay close attention to the method of application.</a:t>
            </a:r>
            <a:r>
              <a:rPr lang="en-US" baseline="0" dirty="0" smtClean="0"/>
              <a:t> </a:t>
            </a:r>
            <a:r>
              <a:rPr lang="en-US" dirty="0" smtClean="0"/>
              <a:t>For example, a</a:t>
            </a:r>
            <a:r>
              <a:rPr lang="en-US" baseline="0" dirty="0" smtClean="0"/>
              <a:t> pesticide might be wiped onto a weedy pest at a sensitive site. Or a</a:t>
            </a:r>
            <a:r>
              <a:rPr lang="en-US" dirty="0" smtClean="0"/>
              <a:t> pinpoint stream application might be used on ant trails. There is less chance</a:t>
            </a:r>
            <a:r>
              <a:rPr lang="en-US" baseline="0" dirty="0" smtClean="0"/>
              <a:t> of drift, and the</a:t>
            </a:r>
            <a:r>
              <a:rPr lang="en-US" dirty="0" smtClean="0"/>
              <a:t> pesticide is less likely to be washed away by rain or sprinklers. </a:t>
            </a:r>
          </a:p>
          <a:p>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the product label before you purchase</a:t>
            </a:r>
            <a:r>
              <a:rPr lang="en-US" baseline="0" dirty="0" smtClean="0"/>
              <a:t> a pesticide. </a:t>
            </a:r>
            <a:r>
              <a:rPr lang="en-US" dirty="0" smtClean="0"/>
              <a:t>Pesticide labels contain a great deal of useful information on the safe and legal use of these products. It is your responsibility to read and follow all directions. A variety of environmental precautions may be listed on the label. For example, the label may include a groundwater advisory stating that the product</a:t>
            </a:r>
            <a:r>
              <a:rPr lang="en-US" baseline="0" dirty="0" smtClean="0"/>
              <a:t> may leach and enter groundwater. Specific mixing and loading requirements may also be included on the label.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Carefully follow label rates and timing of application to maximize</a:t>
            </a:r>
            <a:r>
              <a:rPr lang="en-US" baseline="0" dirty="0" smtClean="0"/>
              <a:t> success and minimize chances of environmental contamination. You can find information about application timing at your local Extension office. Rates and timing of application are determined after many research trials. Using excessive amounts of a pesticide or applying a pesticide more frequently than specified on the label does not result in better control and is against the law.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 tools </a:t>
            </a:r>
            <a:r>
              <a:rPr lang="en-US" baseline="0" dirty="0" smtClean="0"/>
              <a:t>available to you to effectively manage pests while still protecting water quality. This presentation includes 1) a basic explanation of the different ways pesticides can easily enter waterways, 2) information on how soil and pesticide properties and weather impact pesticide movement, and 3) the simple management practices you can implement to lessen the likelihood that the use of a pesticide will impact water quality.  </a:t>
            </a:r>
          </a:p>
          <a:p>
            <a:endParaRPr lang="en-US" baseline="0" dirty="0" smtClean="0"/>
          </a:p>
          <a:p>
            <a:endParaRPr lang="en-US" i="1" baseline="0" dirty="0" smtClean="0">
              <a:solidFill>
                <a:srgbClr val="C00000"/>
              </a:solidFill>
            </a:endParaRPr>
          </a:p>
        </p:txBody>
      </p:sp>
      <p:sp>
        <p:nvSpPr>
          <p:cNvPr id="4" name="Slide Number Placeholder 3"/>
          <p:cNvSpPr>
            <a:spLocks noGrp="1"/>
          </p:cNvSpPr>
          <p:nvPr>
            <p:ph type="sldNum" sz="quarter" idx="10"/>
          </p:nvPr>
        </p:nvSpPr>
        <p:spPr/>
        <p:txBody>
          <a:bodyPr/>
          <a:lstStyle/>
          <a:p>
            <a:fld id="{817E805B-086B-46B5-AD48-B8E416EE7602}" type="slidenum">
              <a:rPr lang="en-US" smtClean="0"/>
              <a:pPr/>
              <a:t>5</a:t>
            </a:fld>
            <a:endParaRPr lang="en-US" dirty="0"/>
          </a:p>
        </p:txBody>
      </p:sp>
    </p:spTree>
    <p:extLst>
      <p:ext uri="{BB962C8B-B14F-4D97-AF65-F5344CB8AC3E}">
        <p14:creationId xmlns:p14="http://schemas.microsoft.com/office/powerpoint/2010/main" val="3963367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person is using water to calibrate their equipment on a flat surface.</a:t>
            </a:r>
            <a:r>
              <a:rPr lang="en-US" baseline="0" dirty="0" smtClean="0"/>
              <a:t> You need to calibrate your equipment frequently to apply the correct amount of a pesticide. </a:t>
            </a:r>
            <a:r>
              <a:rPr lang="en-US" dirty="0" smtClean="0"/>
              <a:t>Properly-maintained equipment is essential to ensure even applications at the correct rate, and to avoid leaks. Worn nozzles should be replaced at the beginning of each season or more frequently if needed. To</a:t>
            </a:r>
            <a:r>
              <a:rPr lang="en-US" baseline="0" dirty="0" smtClean="0"/>
              <a:t> avoid drift, ensure droplet size is appropriate for the weather conditions.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Never</a:t>
            </a:r>
            <a:r>
              <a:rPr lang="en-US" baseline="0" dirty="0" smtClean="0"/>
              <a:t> apply pesticides just before an irrigation cycle unless the label calls for watering the product into the soil. Time applications for a day or two following irrigation to give the product sufficient time to control the pest prior to the next irrigation cycle. Sprinkle irrigate in cycles to enhance infiltration and reduce runoff. Weed-and-feed type products contain pesticides, and excess irrigation can wash them off the lawn.</a:t>
            </a:r>
          </a:p>
        </p:txBody>
      </p:sp>
      <p:sp>
        <p:nvSpPr>
          <p:cNvPr id="4" name="Slide Number Placeholder 3"/>
          <p:cNvSpPr>
            <a:spLocks noGrp="1"/>
          </p:cNvSpPr>
          <p:nvPr>
            <p:ph type="sldNum" sz="quarter" idx="10"/>
          </p:nvPr>
        </p:nvSpPr>
        <p:spPr/>
        <p:txBody>
          <a:bodyPr/>
          <a:lstStyle/>
          <a:p>
            <a:fld id="{817E805B-086B-46B5-AD48-B8E416EE7602}"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Irrigation audits or checks should be conducted on a regular basis to make adjustments to sprinklers to ensure irrigation falls only on vegetation. Irrigation falling on hard surfaces can move pesticides that are on these surfaces. Fix leaking heads or emitters promptly. </a:t>
            </a:r>
          </a:p>
          <a:p>
            <a:endParaRPr lang="en-US" dirty="0"/>
          </a:p>
        </p:txBody>
      </p:sp>
      <p:sp>
        <p:nvSpPr>
          <p:cNvPr id="4" name="Slide Number Placeholder 3"/>
          <p:cNvSpPr>
            <a:spLocks noGrp="1"/>
          </p:cNvSpPr>
          <p:nvPr>
            <p:ph type="sldNum" sz="quarter" idx="10"/>
          </p:nvPr>
        </p:nvSpPr>
        <p:spPr/>
        <p:txBody>
          <a:bodyPr/>
          <a:lstStyle/>
          <a:p>
            <a:fld id="{7179D810-385B-7841-B5B3-FB81C0F977D4}" type="slidenum">
              <a:rPr lang="en-US" smtClean="0">
                <a:solidFill>
                  <a:prstClr val="black"/>
                </a:solidFill>
              </a:rPr>
              <a:pPr/>
              <a:t>52</a:t>
            </a:fld>
            <a:endParaRPr lang="en-US" dirty="0">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Establish drip-irrigated landscaped buffers between sprinkle-irrigated lawns and paved surfaces to capture irrigation oversprays. Set lawn irrigation so any oversprays fall only on the buffer, and not on the pavement.</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Rain gardens can provide additional storage space and increase infiltration, reducing runoff. Pesticides can stick or adsorb onto soil particles and be broken down by microbes or chemical processes.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179D810-385B-7841-B5B3-FB81C0F977D4}" type="slidenum">
              <a:rPr lang="en-US" smtClean="0">
                <a:solidFill>
                  <a:prstClr val="black"/>
                </a:solidFill>
              </a:rPr>
              <a:pPr/>
              <a:t>54</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Seek</a:t>
            </a:r>
            <a:r>
              <a:rPr lang="en-US" baseline="0" dirty="0" smtClean="0"/>
              <a:t> out local and regional resources on IPM and water quality protection.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Your</a:t>
            </a:r>
            <a:r>
              <a:rPr lang="en-US" baseline="0" dirty="0" smtClean="0"/>
              <a:t> local county Cooperative Extension office and eXtension’s Pesticide Environmental Stewardship Web site (http://pesticidestewardship.org) provide specific resources to ensure that homeowners use pesticides safely. </a:t>
            </a:r>
            <a:r>
              <a:rPr lang="en-US" dirty="0" smtClean="0"/>
              <a:t>Refer to the publication “Pesticides: Safe And Effective Use in the Home Landscape,” UC ANR Publication 74126, available online at http://anrcatalog.ucdavis.edu.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a:t>
            </a:r>
            <a:endParaRPr lang="en-US" dirty="0" smtClean="0"/>
          </a:p>
          <a:p>
            <a:r>
              <a:rPr lang="en-US" dirty="0" smtClean="0"/>
              <a:t>Also consult the WaterTox database found on the UC IPM Web site (http://www.ipm.ucdavis.edu/TOX/simplewatertox.html) or the PesticideWise Web site (www.pw.ucr.edu), both of which provide information on the potential impacts of pesticides</a:t>
            </a:r>
            <a:r>
              <a:rPr lang="en-US" baseline="0" dirty="0" smtClean="0"/>
              <a:t> on water quality.</a:t>
            </a:r>
            <a:r>
              <a:rPr lang="en-US" dirty="0" smtClean="0"/>
              <a:t> </a:t>
            </a:r>
            <a:endParaRPr lang="en-US" i="1"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56</a:t>
            </a:fld>
            <a:endParaRPr lang="en-US" dirty="0"/>
          </a:p>
        </p:txBody>
      </p:sp>
    </p:spTree>
    <p:extLst>
      <p:ext uri="{BB962C8B-B14F-4D97-AF65-F5344CB8AC3E}">
        <p14:creationId xmlns:p14="http://schemas.microsoft.com/office/powerpoint/2010/main" val="242412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Let’s discuss how pesticides can move away from the area where they are applied and how they could get into water.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1"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6</a:t>
            </a:fld>
            <a:endParaRPr lang="en-US" dirty="0"/>
          </a:p>
        </p:txBody>
      </p:sp>
    </p:spTree>
    <p:extLst>
      <p:ext uri="{BB962C8B-B14F-4D97-AF65-F5344CB8AC3E}">
        <p14:creationId xmlns:p14="http://schemas.microsoft.com/office/powerpoint/2010/main" val="2902398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pesticides are applied to many areas of a landscape where they may come into contact with water from irrigation or rainfall, they have the potential to both leach into groundwater and flow into storm drains. Storm drains are often directly connected to creeks, rivers, lakes, or the ocean, so contaminants in this water have a high potential to impair water quality. In most cases, the water in storm drains is not treated. In addition, the high percentage of impervious surfaces (i.e., surfaces that shed water, such as pavement and roofs) that are typical of urban landscapes reduces infiltration and increases surface runoff, carrying pesticides farther from the site of application.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6163">
              <a:defRPr/>
            </a:pPr>
            <a:r>
              <a:rPr lang="en-US" dirty="0" smtClean="0"/>
              <a:t>Runoff is</a:t>
            </a:r>
            <a:r>
              <a:rPr lang="en-US" baseline="0" dirty="0" smtClean="0"/>
              <a:t> excess water that moves off the landscape. </a:t>
            </a:r>
            <a:r>
              <a:rPr lang="en-US" dirty="0" smtClean="0">
                <a:latin typeface="Arial" charset="0"/>
              </a:rPr>
              <a:t>The factors that contribute to whether runoff occurs include the grade or slope of the area,</a:t>
            </a:r>
            <a:r>
              <a:rPr lang="en-US" baseline="0" dirty="0" smtClean="0">
                <a:latin typeface="Arial" charset="0"/>
              </a:rPr>
              <a:t> </a:t>
            </a:r>
            <a:r>
              <a:rPr lang="en-US" dirty="0" smtClean="0">
                <a:latin typeface="Arial" charset="0"/>
              </a:rPr>
              <a:t>soil texture, and the amount of vegetation. Soil that’s saturated can’t take in the water, so it runs off. The amount and timing of irrigation or rainfall is critical. The pesticide characteristics, especially water solubility, also play a role. </a:t>
            </a:r>
          </a:p>
          <a:p>
            <a:pPr marL="0" marR="0" indent="0" algn="l" defTabSz="936163"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36163" rtl="0" eaLnBrk="1" fontAlgn="auto" latinLnBrk="0" hangingPunct="1">
              <a:lnSpc>
                <a:spcPct val="100000"/>
              </a:lnSpc>
              <a:spcBef>
                <a:spcPts val="0"/>
              </a:spcBef>
              <a:spcAft>
                <a:spcPts val="0"/>
              </a:spcAft>
              <a:buClrTx/>
              <a:buSzTx/>
              <a:buFontTx/>
              <a:buNone/>
              <a:tabLst/>
              <a:defRPr/>
            </a:pPr>
            <a:r>
              <a:rPr lang="en-US" dirty="0" smtClean="0"/>
              <a:t>Irrigation overspray</a:t>
            </a:r>
            <a:r>
              <a:rPr lang="en-US" baseline="0" dirty="0" smtClean="0"/>
              <a:t> is a common cause of runoff that washes pollutants, including pesticides, off paved surfaces. It is difficult to irrigate up to the pavement edge without overspray that results in runoff. In arid areas, summer runoff is often primarily a result of over-irrigation or overspray. </a:t>
            </a:r>
          </a:p>
          <a:p>
            <a:pPr marL="0" marR="0" indent="0" algn="l" defTabSz="936163"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8</a:t>
            </a:fld>
            <a:endParaRPr lang="en-US" dirty="0"/>
          </a:p>
        </p:txBody>
      </p:sp>
    </p:spTree>
    <p:extLst>
      <p:ext uri="{BB962C8B-B14F-4D97-AF65-F5344CB8AC3E}">
        <p14:creationId xmlns:p14="http://schemas.microsoft.com/office/powerpoint/2010/main" val="4171801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photo shows the concept of leaching, or movement of water downward through the soil. Colored dye applied to the soil surface has been carried down into the soil with the application of water. In this same way, pesticides that are dissolved in the water can migrate into groundwater. </a:t>
            </a:r>
            <a:r>
              <a:rPr lang="en-US" sz="1200" i="0" kern="1200" dirty="0" smtClean="0">
                <a:solidFill>
                  <a:schemeClr val="tx1"/>
                </a:solidFill>
                <a:latin typeface="+mn-lt"/>
                <a:ea typeface="+mn-ea"/>
                <a:cs typeface="+mn-cs"/>
              </a:rPr>
              <a:t>Pesticides in groundwater are a problem because groundwater may be a source of drinking water</a:t>
            </a:r>
            <a:r>
              <a:rPr lang="en-US" sz="1200" i="0" kern="1200" baseline="0" dirty="0" smtClean="0">
                <a:solidFill>
                  <a:schemeClr val="tx1"/>
                </a:solidFill>
                <a:latin typeface="+mn-lt"/>
                <a:ea typeface="+mn-ea"/>
                <a:cs typeface="+mn-cs"/>
              </a:rPr>
              <a:t> or</a:t>
            </a:r>
            <a:r>
              <a:rPr lang="en-US" sz="1200" i="0" kern="1200" dirty="0" smtClean="0">
                <a:solidFill>
                  <a:schemeClr val="tx1"/>
                </a:solidFill>
                <a:latin typeface="+mn-lt"/>
                <a:ea typeface="+mn-ea"/>
                <a:cs typeface="+mn-cs"/>
              </a:rPr>
              <a:t> irrigation water, or it may feed into streams, lakes, or other surface water. </a:t>
            </a:r>
            <a:r>
              <a:rPr lang="en-US" baseline="0" dirty="0" smtClean="0"/>
              <a:t>Pesticides can leach due to natural water movement from rain or snowmelt or with excess irrigation. </a:t>
            </a:r>
            <a:r>
              <a:rPr lang="en-US" i="0" dirty="0" smtClean="0"/>
              <a:t>Some soil types,</a:t>
            </a:r>
            <a:r>
              <a:rPr lang="en-US" i="0" baseline="0" dirty="0" smtClean="0"/>
              <a:t> such as coarse-textured or sandy soils, also increase the likelihood of pesticides moving down through the soil profile. Soluble pesticides (pesticides that dissolve readily in water) are more likely to leach.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Contaminated</a:t>
            </a:r>
            <a:r>
              <a:rPr lang="en-US" i="0" baseline="0" dirty="0" smtClean="0"/>
              <a:t> groundwater from pesticides leaching through the soil is nearly impossible to completely clean up, and it is extremely costly. It is much better to prevent groundwater contamination in the first place by using preventive practices. </a:t>
            </a:r>
            <a:endParaRPr lang="en-US" i="0" dirty="0" smtClean="0"/>
          </a:p>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9</a:t>
            </a:fld>
            <a:endParaRPr lang="en-US" dirty="0"/>
          </a:p>
        </p:txBody>
      </p:sp>
    </p:spTree>
    <p:extLst>
      <p:ext uri="{BB962C8B-B14F-4D97-AF65-F5344CB8AC3E}">
        <p14:creationId xmlns:p14="http://schemas.microsoft.com/office/powerpoint/2010/main" val="2580529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6A5554-3DB6-4344-8DDA-D13F7799C6E3}"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B4A5-B360-48A2-8D0D-86D15D1713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4495800" cy="6858000"/>
          </a:xfrm>
          <a:solidFill>
            <a:schemeClr val="accent4"/>
          </a:solidFill>
          <a:scene3d>
            <a:camera prst="orthographicFront"/>
            <a:lightRig rig="threePt" dir="t"/>
          </a:scene3d>
          <a:sp3d>
            <a:bevelT/>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FF41B7-C7C1-4B64-AD51-BF327F0D83E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1.wmf"/><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1.wmf"/><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wmf"/><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10.xml"/><Relationship Id="rId5" Type="http://schemas.openxmlformats.org/officeDocument/2006/relationships/image" Target="../media/image1.wmf"/><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1.wmf"/><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tags" Target="../tags/tag12.xml"/><Relationship Id="rId5" Type="http://schemas.openxmlformats.org/officeDocument/2006/relationships/image" Target="../media/image20.jpeg"/><Relationship Id="rId4" Type="http://schemas.openxmlformats.org/officeDocument/2006/relationships/image" Target="../media/image1.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ags" Target="../tags/tag13.xml"/><Relationship Id="rId5" Type="http://schemas.openxmlformats.org/officeDocument/2006/relationships/image" Target="../media/image1.wmf"/><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tags" Target="../tags/tag14.xml"/><Relationship Id="rId5" Type="http://schemas.openxmlformats.org/officeDocument/2006/relationships/image" Target="../media/image22.jpeg"/><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1.wmf"/><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15.xml"/><Relationship Id="rId5" Type="http://schemas.openxmlformats.org/officeDocument/2006/relationships/image" Target="../media/image1.wmf"/><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wmf"/><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5.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34.png"/><Relationship Id="rId4" Type="http://schemas.openxmlformats.org/officeDocument/2006/relationships/image" Target="../media/image1.w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35.png"/><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wmf"/><Relationship Id="rId4" Type="http://schemas.openxmlformats.org/officeDocument/2006/relationships/image" Target="../media/image37.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38.jpeg"/><Relationship Id="rId4" Type="http://schemas.openxmlformats.org/officeDocument/2006/relationships/image" Target="../media/image1.w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tags" Target="../tags/tag21.xml"/><Relationship Id="rId5" Type="http://schemas.openxmlformats.org/officeDocument/2006/relationships/image" Target="../media/image39.jpeg"/><Relationship Id="rId4" Type="http://schemas.openxmlformats.org/officeDocument/2006/relationships/image" Target="../media/image1.w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2.xml"/><Relationship Id="rId1" Type="http://schemas.openxmlformats.org/officeDocument/2006/relationships/tags" Target="../tags/tag22.xml"/><Relationship Id="rId5" Type="http://schemas.openxmlformats.org/officeDocument/2006/relationships/image" Target="../media/image1.wmf"/><Relationship Id="rId4" Type="http://schemas.openxmlformats.org/officeDocument/2006/relationships/image" Target="../media/image40.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2.xml"/><Relationship Id="rId1" Type="http://schemas.openxmlformats.org/officeDocument/2006/relationships/tags" Target="../tags/tag23.xml"/><Relationship Id="rId5" Type="http://schemas.openxmlformats.org/officeDocument/2006/relationships/image" Target="../media/image1.wmf"/><Relationship Id="rId4" Type="http://schemas.openxmlformats.org/officeDocument/2006/relationships/image" Target="../media/image41.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1.wmf"/><Relationship Id="rId4" Type="http://schemas.openxmlformats.org/officeDocument/2006/relationships/image" Target="../media/image42.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wmf"/><Relationship Id="rId4" Type="http://schemas.openxmlformats.org/officeDocument/2006/relationships/image" Target="../media/image43.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2.xml"/><Relationship Id="rId1" Type="http://schemas.openxmlformats.org/officeDocument/2006/relationships/tags" Target="../tags/tag26.xml"/><Relationship Id="rId5" Type="http://schemas.openxmlformats.org/officeDocument/2006/relationships/image" Target="../media/image1.wmf"/><Relationship Id="rId4" Type="http://schemas.openxmlformats.org/officeDocument/2006/relationships/image" Target="../media/image44.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2.xml"/><Relationship Id="rId1" Type="http://schemas.openxmlformats.org/officeDocument/2006/relationships/tags" Target="../tags/tag27.xml"/><Relationship Id="rId5" Type="http://schemas.openxmlformats.org/officeDocument/2006/relationships/image" Target="../media/image1.wmf"/><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1.wmf"/><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2.xml"/><Relationship Id="rId1" Type="http://schemas.openxmlformats.org/officeDocument/2006/relationships/tags" Target="../tags/tag28.xml"/><Relationship Id="rId5" Type="http://schemas.openxmlformats.org/officeDocument/2006/relationships/image" Target="../media/image1.wmf"/><Relationship Id="rId4" Type="http://schemas.openxmlformats.org/officeDocument/2006/relationships/image" Target="../media/image46.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1.wmf"/><Relationship Id="rId4" Type="http://schemas.openxmlformats.org/officeDocument/2006/relationships/image" Target="../media/image47.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2.xml"/><Relationship Id="rId1" Type="http://schemas.openxmlformats.org/officeDocument/2006/relationships/tags" Target="../tags/tag30.xml"/><Relationship Id="rId5" Type="http://schemas.openxmlformats.org/officeDocument/2006/relationships/image" Target="../media/image1.wmf"/><Relationship Id="rId4" Type="http://schemas.openxmlformats.org/officeDocument/2006/relationships/image" Target="../media/image48.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2.xml"/><Relationship Id="rId1" Type="http://schemas.openxmlformats.org/officeDocument/2006/relationships/tags" Target="../tags/tag31.xml"/><Relationship Id="rId5" Type="http://schemas.openxmlformats.org/officeDocument/2006/relationships/image" Target="../media/image49.jpeg"/><Relationship Id="rId4" Type="http://schemas.openxmlformats.org/officeDocument/2006/relationships/image" Target="../media/image1.wmf"/></Relationships>
</file>

<file path=ppt/slides/_rels/slide4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2.xml"/><Relationship Id="rId1" Type="http://schemas.openxmlformats.org/officeDocument/2006/relationships/tags" Target="../tags/tag32.xml"/><Relationship Id="rId5" Type="http://schemas.openxmlformats.org/officeDocument/2006/relationships/image" Target="../media/image1.wmf"/><Relationship Id="rId4" Type="http://schemas.openxmlformats.org/officeDocument/2006/relationships/image" Target="../media/image51.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2.xml"/><Relationship Id="rId1" Type="http://schemas.openxmlformats.org/officeDocument/2006/relationships/tags" Target="../tags/tag33.xml"/><Relationship Id="rId5" Type="http://schemas.openxmlformats.org/officeDocument/2006/relationships/image" Target="../media/image1.wmf"/><Relationship Id="rId4" Type="http://schemas.openxmlformats.org/officeDocument/2006/relationships/image" Target="../media/image52.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1.wmf"/><Relationship Id="rId4" Type="http://schemas.openxmlformats.org/officeDocument/2006/relationships/image" Target="../media/image53.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2.xml"/><Relationship Id="rId1" Type="http://schemas.openxmlformats.org/officeDocument/2006/relationships/tags" Target="../tags/tag35.xml"/><Relationship Id="rId5" Type="http://schemas.openxmlformats.org/officeDocument/2006/relationships/image" Target="../media/image1.wmf"/><Relationship Id="rId4" Type="http://schemas.openxmlformats.org/officeDocument/2006/relationships/image" Target="../media/image54.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2.xml"/><Relationship Id="rId1" Type="http://schemas.openxmlformats.org/officeDocument/2006/relationships/tags" Target="../tags/tag36.xml"/><Relationship Id="rId5" Type="http://schemas.openxmlformats.org/officeDocument/2006/relationships/image" Target="../media/image1.wmf"/><Relationship Id="rId4" Type="http://schemas.openxmlformats.org/officeDocument/2006/relationships/image" Target="../media/image5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5.jpeg"/><Relationship Id="rId4" Type="http://schemas.openxmlformats.org/officeDocument/2006/relationships/image" Target="../media/image1.wmf"/></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2.xml"/><Relationship Id="rId1" Type="http://schemas.openxmlformats.org/officeDocument/2006/relationships/tags" Target="../tags/tag37.xml"/><Relationship Id="rId5" Type="http://schemas.openxmlformats.org/officeDocument/2006/relationships/image" Target="../media/image1.wmf"/><Relationship Id="rId4" Type="http://schemas.openxmlformats.org/officeDocument/2006/relationships/image" Target="../media/image56.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2.xml"/><Relationship Id="rId1" Type="http://schemas.openxmlformats.org/officeDocument/2006/relationships/tags" Target="../tags/tag38.xml"/><Relationship Id="rId5" Type="http://schemas.openxmlformats.org/officeDocument/2006/relationships/image" Target="../media/image1.wmf"/><Relationship Id="rId4" Type="http://schemas.openxmlformats.org/officeDocument/2006/relationships/image" Target="../media/image57.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58.jpeg"/><Relationship Id="rId4" Type="http://schemas.openxmlformats.org/officeDocument/2006/relationships/image" Target="../media/image1.wmf"/></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tags" Target="../tags/tag40.xml"/><Relationship Id="rId5" Type="http://schemas.openxmlformats.org/officeDocument/2006/relationships/image" Target="../media/image1.wmf"/><Relationship Id="rId4" Type="http://schemas.openxmlformats.org/officeDocument/2006/relationships/image" Target="../media/image59.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tags" Target="../tags/tag41.xml"/><Relationship Id="rId5" Type="http://schemas.openxmlformats.org/officeDocument/2006/relationships/image" Target="../media/image1.wmf"/><Relationship Id="rId4" Type="http://schemas.openxmlformats.org/officeDocument/2006/relationships/image" Target="../media/image60.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1.wmf"/><Relationship Id="rId4" Type="http://schemas.openxmlformats.org/officeDocument/2006/relationships/image" Target="../media/image61.jpeg"/></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6.jpeg"/><Relationship Id="rId4" Type="http://schemas.openxmlformats.org/officeDocument/2006/relationships/image" Target="../media/image1.wmf"/></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9155" y="529937"/>
            <a:ext cx="8125691" cy="2057401"/>
          </a:xfrm>
          <a:solidFill>
            <a:schemeClr val="accent1"/>
          </a:solidFill>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normAutofit/>
          </a:bodyPr>
          <a:lstStyle/>
          <a:p>
            <a:r>
              <a:rPr lang="en-US" dirty="0" smtClean="0">
                <a:latin typeface="Arial"/>
              </a:rPr>
              <a:t>Water Quality Protection </a:t>
            </a:r>
            <a:br>
              <a:rPr lang="en-US" dirty="0" smtClean="0">
                <a:latin typeface="Arial"/>
              </a:rPr>
            </a:br>
            <a:r>
              <a:rPr lang="en-US" dirty="0" smtClean="0">
                <a:latin typeface="Arial"/>
              </a:rPr>
              <a:t>Measures for Homeowners</a:t>
            </a:r>
            <a:endParaRPr lang="en-US" sz="20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
        <p:nvSpPr>
          <p:cNvPr id="7" name="Title 1"/>
          <p:cNvSpPr txBox="1">
            <a:spLocks/>
          </p:cNvSpPr>
          <p:nvPr/>
        </p:nvSpPr>
        <p:spPr>
          <a:xfrm>
            <a:off x="1210541" y="3254829"/>
            <a:ext cx="6722918" cy="2425534"/>
          </a:xfrm>
          <a:prstGeom prst="rect">
            <a:avLst/>
          </a:prstGeom>
          <a:solidFill>
            <a:schemeClr val="accent1"/>
          </a:solidFill>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2000" dirty="0" smtClean="0"/>
              <a:t>Authors:</a:t>
            </a:r>
            <a:br>
              <a:rPr lang="en-US" sz="2000" dirty="0" smtClean="0"/>
            </a:br>
            <a:r>
              <a:rPr lang="en-US" sz="2000" dirty="0" smtClean="0"/>
              <a:t>Sue Donaldson, University of Nevada</a:t>
            </a:r>
            <a:br>
              <a:rPr lang="en-US" sz="2000" dirty="0" smtClean="0"/>
            </a:br>
            <a:r>
              <a:rPr lang="en-US" sz="2000" dirty="0" smtClean="0"/>
              <a:t>Carrie Foss, Washington State University</a:t>
            </a:r>
            <a:br>
              <a:rPr lang="en-US" sz="2000" dirty="0" smtClean="0"/>
            </a:br>
            <a:r>
              <a:rPr lang="en-US" sz="2000" dirty="0" smtClean="0"/>
              <a:t>Darren </a:t>
            </a:r>
            <a:r>
              <a:rPr lang="en-US" sz="2000" dirty="0" err="1" smtClean="0"/>
              <a:t>Haver</a:t>
            </a:r>
            <a:r>
              <a:rPr lang="en-US" sz="2000" dirty="0" smtClean="0"/>
              <a:t>, University of California</a:t>
            </a:r>
          </a:p>
          <a:p>
            <a:endParaRPr lang="en-US" sz="2000" dirty="0" smtClean="0"/>
          </a:p>
          <a:p>
            <a:r>
              <a:rPr lang="en-US" sz="1800" dirty="0"/>
              <a:t>This slide set was funded by USDA NIFA through</a:t>
            </a:r>
          </a:p>
          <a:p>
            <a:r>
              <a:rPr lang="en-US" sz="1800" dirty="0"/>
              <a:t>the Western Integrated Pest Management Center</a:t>
            </a:r>
          </a:p>
          <a:p>
            <a:r>
              <a:rPr lang="en-US" sz="1400" dirty="0">
                <a:solidFill>
                  <a:schemeClr val="bg1"/>
                </a:solidFill>
              </a:rPr>
              <a:t>January, 2013</a:t>
            </a:r>
            <a:endParaRPr lang="en-US" sz="2000"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noAutofit/>
          </a:bodyPr>
          <a:lstStyle/>
          <a:p>
            <a:r>
              <a:rPr lang="en-US" sz="3600" dirty="0" smtClean="0">
                <a:cs typeface="Arial" pitchFamily="34" charset="0"/>
              </a:rPr>
              <a:t>Rain or excessive irrigation after a pesticide application may leach soluble pesticides.</a:t>
            </a:r>
            <a:endParaRPr lang="en-US" sz="3600" baseline="0" dirty="0" smtClean="0">
              <a:cs typeface="Arial"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0" y="1676400"/>
            <a:ext cx="6858000" cy="51435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sz="4000" baseline="0" dirty="0" smtClean="0">
                <a:cs typeface="Arial" pitchFamily="34" charset="0"/>
              </a:rPr>
              <a:t>Pesticides can move with soil.</a:t>
            </a:r>
          </a:p>
        </p:txBody>
      </p:sp>
      <p:pic>
        <p:nvPicPr>
          <p:cNvPr id="1026" name="Picture 2" descr="D:\dlhaver 007.jpg"/>
          <p:cNvPicPr>
            <a:picLocks noChangeAspect="1" noChangeArrowheads="1"/>
          </p:cNvPicPr>
          <p:nvPr/>
        </p:nvPicPr>
        <p:blipFill>
          <a:blip r:embed="rId4" cstate="print"/>
          <a:srcRect/>
          <a:stretch>
            <a:fillRect/>
          </a:stretch>
        </p:blipFill>
        <p:spPr bwMode="auto">
          <a:xfrm>
            <a:off x="914400" y="1574800"/>
            <a:ext cx="7467600" cy="49784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noFill/>
        </p:spPr>
        <p:txBody>
          <a:bodyPr>
            <a:normAutofit fontScale="90000"/>
          </a:bodyPr>
          <a:lstStyle/>
          <a:p>
            <a:r>
              <a:rPr lang="en-US" dirty="0" smtClean="0">
                <a:solidFill>
                  <a:schemeClr val="tx1"/>
                </a:solidFill>
                <a:latin typeface="+mn-lt"/>
                <a:cs typeface="Arial" pitchFamily="34" charset="0"/>
              </a:rPr>
              <a:t>Paved surfaces and sidewalks can contribute to pesticide runoff.</a:t>
            </a:r>
            <a:endParaRPr lang="en-US" dirty="0">
              <a:solidFill>
                <a:schemeClr val="tx1"/>
              </a:solidFill>
              <a:latin typeface="+mn-lt"/>
              <a:cs typeface="Arial" pitchFamily="34" charset="0"/>
            </a:endParaRPr>
          </a:p>
        </p:txBody>
      </p:sp>
      <p:pic>
        <p:nvPicPr>
          <p:cNvPr id="7" name="Picture 6" descr="100_2221.JPG"/>
          <p:cNvPicPr>
            <a:picLocks noChangeAspect="1"/>
          </p:cNvPicPr>
          <p:nvPr/>
        </p:nvPicPr>
        <p:blipFill>
          <a:blip r:embed="rId4" cstate="print"/>
          <a:stretch>
            <a:fillRect/>
          </a:stretch>
        </p:blipFill>
        <p:spPr>
          <a:xfrm>
            <a:off x="1168400" y="1524000"/>
            <a:ext cx="6908800" cy="51816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a:noFill/>
        </p:spPr>
        <p:txBody>
          <a:bodyPr>
            <a:noAutofit/>
          </a:bodyPr>
          <a:lstStyle/>
          <a:p>
            <a:r>
              <a:rPr lang="en-US" sz="4000" dirty="0" smtClean="0">
                <a:solidFill>
                  <a:schemeClr val="tx1"/>
                </a:solidFill>
                <a:cs typeface="Arial" pitchFamily="34" charset="0"/>
              </a:rPr>
              <a:t>Spray applications can drift into water.</a:t>
            </a:r>
            <a:endParaRPr lang="en-US" sz="4000" dirty="0">
              <a:solidFill>
                <a:schemeClr val="tx1"/>
              </a:solidFill>
              <a:cs typeface="Arial" pitchFamily="34" charset="0"/>
            </a:endParaRPr>
          </a:p>
        </p:txBody>
      </p:sp>
      <p:pic>
        <p:nvPicPr>
          <p:cNvPr id="90116" name="Picture 4" descr="http://farm3.staticflickr.com/2489/3740675928_0e73eeeee3.jpg"/>
          <p:cNvPicPr>
            <a:picLocks noChangeAspect="1" noChangeArrowheads="1"/>
          </p:cNvPicPr>
          <p:nvPr/>
        </p:nvPicPr>
        <p:blipFill>
          <a:blip r:embed="rId3" cstate="print"/>
          <a:srcRect/>
          <a:stretch>
            <a:fillRect/>
          </a:stretch>
        </p:blipFill>
        <p:spPr bwMode="auto">
          <a:xfrm>
            <a:off x="762000" y="1371600"/>
            <a:ext cx="7696200" cy="5125671"/>
          </a:xfrm>
          <a:prstGeom prst="rect">
            <a:avLst/>
          </a:prstGeom>
          <a:noFill/>
        </p:spPr>
      </p:pic>
      <p:sp>
        <p:nvSpPr>
          <p:cNvPr id="4" name="TextBox 3"/>
          <p:cNvSpPr txBox="1"/>
          <p:nvPr/>
        </p:nvSpPr>
        <p:spPr>
          <a:xfrm>
            <a:off x="6629400" y="6250872"/>
            <a:ext cx="1981200" cy="261610"/>
          </a:xfrm>
          <a:prstGeom prst="rect">
            <a:avLst/>
          </a:prstGeom>
          <a:noFill/>
          <a:ln w="19050">
            <a:noFill/>
          </a:ln>
        </p:spPr>
        <p:txBody>
          <a:bodyPr wrap="square" rtlCol="0">
            <a:spAutoFit/>
          </a:bodyPr>
          <a:lstStyle/>
          <a:p>
            <a:r>
              <a:rPr lang="en-US" sz="1100" dirty="0" smtClean="0">
                <a:solidFill>
                  <a:schemeClr val="bg1"/>
                </a:solidFill>
              </a:rPr>
              <a:t>Photo courtesy of camknows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3895541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fontScale="90000"/>
          </a:bodyPr>
          <a:lstStyle/>
          <a:p>
            <a:r>
              <a:rPr lang="en-US" dirty="0" smtClean="0">
                <a:solidFill>
                  <a:schemeClr val="tx1"/>
                </a:solidFill>
                <a:cs typeface="Arial" pitchFamily="34" charset="0"/>
              </a:rPr>
              <a:t>Pesticides can volatilize and move in air as vapor drift.</a:t>
            </a:r>
            <a:endParaRPr lang="en-US" dirty="0">
              <a:solidFill>
                <a:schemeClr val="tx1"/>
              </a:solidFill>
              <a:cs typeface="Arial" pitchFamily="34" charset="0"/>
            </a:endParaRPr>
          </a:p>
        </p:txBody>
      </p:sp>
      <p:sp>
        <p:nvSpPr>
          <p:cNvPr id="7" name="Text Box 5"/>
          <p:cNvSpPr txBox="1">
            <a:spLocks noChangeArrowheads="1"/>
          </p:cNvSpPr>
          <p:nvPr/>
        </p:nvSpPr>
        <p:spPr bwMode="auto">
          <a:xfrm>
            <a:off x="847280" y="1967387"/>
            <a:ext cx="1037400" cy="5232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smtClean="0">
                <a:solidFill>
                  <a:schemeClr val="bg1"/>
                </a:solidFill>
              </a:rPr>
              <a:t>Wind</a:t>
            </a:r>
            <a:endParaRPr lang="en-US" sz="2800" b="1" dirty="0">
              <a:solidFill>
                <a:schemeClr val="bg1"/>
              </a:solidFill>
            </a:endParaRPr>
          </a:p>
        </p:txBody>
      </p:sp>
      <p:sp>
        <p:nvSpPr>
          <p:cNvPr id="8" name="Text Box 6"/>
          <p:cNvSpPr txBox="1">
            <a:spLocks noChangeArrowheads="1"/>
          </p:cNvSpPr>
          <p:nvPr/>
        </p:nvSpPr>
        <p:spPr bwMode="auto">
          <a:xfrm>
            <a:off x="5105400" y="2133600"/>
            <a:ext cx="10525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a:solidFill>
                  <a:schemeClr val="bg1"/>
                </a:solidFill>
              </a:rPr>
              <a:t>Drift</a:t>
            </a:r>
          </a:p>
        </p:txBody>
      </p:sp>
      <p:sp>
        <p:nvSpPr>
          <p:cNvPr id="9" name="Text Box 7"/>
          <p:cNvSpPr txBox="1">
            <a:spLocks noChangeArrowheads="1"/>
          </p:cNvSpPr>
          <p:nvPr/>
        </p:nvSpPr>
        <p:spPr bwMode="auto">
          <a:xfrm>
            <a:off x="1803400" y="2799556"/>
            <a:ext cx="12969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a:solidFill>
                  <a:schemeClr val="bg1"/>
                </a:solidFill>
              </a:rPr>
              <a:t>Vapor</a:t>
            </a:r>
          </a:p>
        </p:txBody>
      </p:sp>
      <p:pic>
        <p:nvPicPr>
          <p:cNvPr id="6" name="Picture 2" descr="http://farm8.staticflickr.com/7152/6648892733_1307357e01.jpg"/>
          <p:cNvPicPr>
            <a:picLocks noChangeAspect="1" noChangeArrowheads="1"/>
          </p:cNvPicPr>
          <p:nvPr/>
        </p:nvPicPr>
        <p:blipFill>
          <a:blip r:embed="rId3" cstate="print"/>
          <a:srcRect/>
          <a:stretch>
            <a:fillRect/>
          </a:stretch>
        </p:blipFill>
        <p:spPr bwMode="auto">
          <a:xfrm>
            <a:off x="1295400" y="1828800"/>
            <a:ext cx="6821959" cy="4543426"/>
          </a:xfrm>
          <a:prstGeom prst="rect">
            <a:avLst/>
          </a:prstGeom>
          <a:no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3705302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cs typeface="Arial" pitchFamily="34" charset="0"/>
              </a:rPr>
              <a:t>Improper pesticide handling can contaminate</a:t>
            </a:r>
            <a:r>
              <a:rPr lang="en-US" dirty="0" smtClean="0">
                <a:cs typeface="Arial" pitchFamily="34" charset="0"/>
              </a:rPr>
              <a:t> water.</a:t>
            </a:r>
            <a:endParaRPr lang="en-US" baseline="0" dirty="0" smtClean="0">
              <a:cs typeface="Arial" pitchFamily="34" charset="0"/>
            </a:endParaRPr>
          </a:p>
        </p:txBody>
      </p:sp>
      <p:pic>
        <p:nvPicPr>
          <p:cNvPr id="4"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058620" y="1555552"/>
            <a:ext cx="5187098" cy="5150048"/>
          </a:xfrm>
          <a:prstGeom prst="rect">
            <a:avLst/>
          </a:prstGeom>
          <a:noFill/>
          <a:ln w="9525">
            <a:noFill/>
            <a:miter lim="800000"/>
            <a:headEnd/>
            <a:tailEnd/>
          </a:ln>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a:solidFill>
            <a:schemeClr val="accent1"/>
          </a:solidFill>
        </p:spPr>
        <p:txBody>
          <a:bodyPr>
            <a:normAutofit fontScale="90000"/>
          </a:bodyPr>
          <a:lstStyle/>
          <a:p>
            <a:r>
              <a:rPr lang="en-US" dirty="0" smtClean="0">
                <a:latin typeface="Arial"/>
              </a:rPr>
              <a:t>Weather conditions impact pesticide movement.</a:t>
            </a: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1790700"/>
            <a:ext cx="6553200" cy="49149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143000"/>
          </a:xfrm>
        </p:spPr>
        <p:txBody>
          <a:bodyPr>
            <a:noAutofit/>
          </a:bodyPr>
          <a:lstStyle/>
          <a:p>
            <a:pPr marR="0" rtl="0"/>
            <a:r>
              <a:rPr lang="en-US" sz="4000" dirty="0" smtClean="0">
                <a:cs typeface="Arial" pitchFamily="34" charset="0"/>
              </a:rPr>
              <a:t>Excessive or untimely rainfall can carry pesticides away from the application site.</a:t>
            </a:r>
            <a:r>
              <a:rPr lang="en-US" sz="3600" baseline="0" dirty="0" smtClean="0">
                <a:cs typeface="Arial" pitchFamily="34" charset="0"/>
              </a:rPr>
              <a:t>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21506" name="Picture 2" descr="E:\Projects-Research &amp; Extension\Water Quality Curriculum\Images from Sue 10_9\100_1468.JPG"/>
          <p:cNvPicPr>
            <a:picLocks noChangeAspect="1" noChangeArrowheads="1"/>
          </p:cNvPicPr>
          <p:nvPr/>
        </p:nvPicPr>
        <p:blipFill>
          <a:blip r:embed="rId5" cstate="print"/>
          <a:srcRect/>
          <a:stretch>
            <a:fillRect/>
          </a:stretch>
        </p:blipFill>
        <p:spPr bwMode="auto">
          <a:xfrm>
            <a:off x="1196022" y="1559366"/>
            <a:ext cx="6820218" cy="5115754"/>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Wind can blow pesticides into nearby waterways.</a:t>
            </a:r>
            <a:r>
              <a:rPr lang="en-US" baseline="0" dirty="0" smtClean="0"/>
              <a:t>	</a:t>
            </a:r>
          </a:p>
        </p:txBody>
      </p:sp>
      <p:pic>
        <p:nvPicPr>
          <p:cNvPr id="5" name="Picture 4" descr="View3.JPG"/>
          <p:cNvPicPr>
            <a:picLocks noChangeAspect="1"/>
          </p:cNvPicPr>
          <p:nvPr/>
        </p:nvPicPr>
        <p:blipFill>
          <a:blip r:embed="rId4" cstate="print"/>
          <a:stretch>
            <a:fillRect/>
          </a:stretch>
        </p:blipFill>
        <p:spPr>
          <a:xfrm>
            <a:off x="1219200" y="1600200"/>
            <a:ext cx="6629400" cy="497205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High t</a:t>
            </a:r>
            <a:r>
              <a:rPr lang="en-US" baseline="0" dirty="0" smtClean="0">
                <a:cs typeface="Arial" pitchFamily="34" charset="0"/>
              </a:rPr>
              <a:t>emperature and low humidity increase</a:t>
            </a:r>
            <a:r>
              <a:rPr lang="en-US" dirty="0" smtClean="0">
                <a:cs typeface="Arial" pitchFamily="34" charset="0"/>
              </a:rPr>
              <a:t> </a:t>
            </a:r>
            <a:r>
              <a:rPr lang="en-US" baseline="0" dirty="0" smtClean="0">
                <a:cs typeface="Arial" pitchFamily="34" charset="0"/>
              </a:rPr>
              <a:t>volatility.</a:t>
            </a:r>
          </a:p>
        </p:txBody>
      </p:sp>
      <p:sp>
        <p:nvSpPr>
          <p:cNvPr id="4" name="TextBox 3"/>
          <p:cNvSpPr txBox="1"/>
          <p:nvPr/>
        </p:nvSpPr>
        <p:spPr>
          <a:xfrm>
            <a:off x="6096000" y="6367790"/>
            <a:ext cx="2057400" cy="261610"/>
          </a:xfrm>
          <a:prstGeom prst="rect">
            <a:avLst/>
          </a:prstGeom>
          <a:noFill/>
        </p:spPr>
        <p:txBody>
          <a:bodyPr wrap="square" rtlCol="0">
            <a:spAutoFit/>
          </a:bodyPr>
          <a:lstStyle/>
          <a:p>
            <a:r>
              <a:rPr lang="en-US" sz="1100" dirty="0" smtClean="0">
                <a:solidFill>
                  <a:schemeClr val="bg1"/>
                </a:solidFill>
              </a:rPr>
              <a:t>Photo courtesy of Monica Guy</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17409" name="Picture 1" descr="E:\Projects-Research &amp; Extension\Water Quality Curriculum\Images from Sue 10_9\DSCN0319.JPG"/>
          <p:cNvPicPr>
            <a:picLocks noChangeAspect="1" noChangeArrowheads="1"/>
          </p:cNvPicPr>
          <p:nvPr/>
        </p:nvPicPr>
        <p:blipFill>
          <a:blip r:embed="rId5" cstate="print"/>
          <a:srcRect/>
          <a:stretch>
            <a:fillRect/>
          </a:stretch>
        </p:blipFill>
        <p:spPr bwMode="auto">
          <a:xfrm>
            <a:off x="1207771" y="1495795"/>
            <a:ext cx="6884669" cy="5164085"/>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229600" cy="1600200"/>
          </a:xfrm>
          <a:solidFill>
            <a:schemeClr val="accent1"/>
          </a:solidFill>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lstStyle/>
          <a:p>
            <a:r>
              <a:rPr lang="en-US" dirty="0" smtClean="0">
                <a:latin typeface="Arial"/>
              </a:rPr>
              <a:t>How can you protect water when using pesticides?</a:t>
            </a:r>
            <a:endParaRPr lang="en-US" dirty="0">
              <a:solidFill>
                <a:schemeClr val="bg1"/>
              </a:solidFill>
            </a:endParaRPr>
          </a:p>
        </p:txBody>
      </p:sp>
      <p:pic>
        <p:nvPicPr>
          <p:cNvPr id="52228" name="Picture 4" descr="http://farm6.staticflickr.com/5132/5587010785_16a17d3915.jpg"/>
          <p:cNvPicPr>
            <a:picLocks noChangeAspect="1" noChangeArrowheads="1"/>
          </p:cNvPicPr>
          <p:nvPr/>
        </p:nvPicPr>
        <p:blipFill>
          <a:blip r:embed="rId4" cstate="print"/>
          <a:srcRect/>
          <a:stretch>
            <a:fillRect/>
          </a:stretch>
        </p:blipFill>
        <p:spPr bwMode="auto">
          <a:xfrm>
            <a:off x="1295400" y="1905001"/>
            <a:ext cx="6680546" cy="4876800"/>
          </a:xfrm>
          <a:prstGeom prst="rect">
            <a:avLst/>
          </a:prstGeom>
          <a:noFill/>
        </p:spPr>
      </p:pic>
      <p:sp>
        <p:nvSpPr>
          <p:cNvPr id="5" name="TextBox 4"/>
          <p:cNvSpPr txBox="1"/>
          <p:nvPr/>
        </p:nvSpPr>
        <p:spPr>
          <a:xfrm>
            <a:off x="6096000" y="6535579"/>
            <a:ext cx="1874231" cy="246221"/>
          </a:xfrm>
          <a:prstGeom prst="rect">
            <a:avLst/>
          </a:prstGeom>
          <a:noFill/>
        </p:spPr>
        <p:txBody>
          <a:bodyPr wrap="none" rtlCol="0">
            <a:spAutoFit/>
          </a:bodyPr>
          <a:lstStyle/>
          <a:p>
            <a:r>
              <a:rPr lang="en-US" sz="1000" dirty="0" smtClean="0">
                <a:solidFill>
                  <a:schemeClr val="bg1"/>
                </a:solidFill>
              </a:rPr>
              <a:t>Photo courtesy of mtsvancouver</a:t>
            </a:r>
            <a:endParaRPr lang="en-US" sz="10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685129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t>Long-distance drift can occur when there is an inversion</a:t>
            </a:r>
            <a:r>
              <a:rPr lang="en-US" baseline="0" dirty="0" smtClean="0"/>
              <a:t>.</a:t>
            </a:r>
          </a:p>
        </p:txBody>
      </p:sp>
      <p:pic>
        <p:nvPicPr>
          <p:cNvPr id="4" name="Picture 3" descr="IMG_4980.JPG"/>
          <p:cNvPicPr>
            <a:picLocks noChangeAspect="1"/>
          </p:cNvPicPr>
          <p:nvPr/>
        </p:nvPicPr>
        <p:blipFill>
          <a:blip r:embed="rId4" cstate="print"/>
          <a:srcRect/>
          <a:stretch>
            <a:fillRect/>
          </a:stretch>
        </p:blipFill>
        <p:spPr>
          <a:xfrm>
            <a:off x="489097" y="1676400"/>
            <a:ext cx="8350103" cy="47244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152400"/>
            <a:ext cx="4191000" cy="6248400"/>
          </a:xfrm>
          <a:solidFill>
            <a:schemeClr val="accent1"/>
          </a:solidFill>
        </p:spPr>
        <p:txBody>
          <a:bodyPr>
            <a:normAutofit/>
          </a:bodyPr>
          <a:lstStyle/>
          <a:p>
            <a:r>
              <a:rPr lang="en-US" dirty="0" smtClean="0">
                <a:latin typeface="Arial"/>
              </a:rPr>
              <a:t>Soil characteristics and pesticide properties influence off-site movement of pesticides.</a:t>
            </a:r>
            <a:endParaRPr lang="en-US" dirty="0"/>
          </a:p>
        </p:txBody>
      </p:sp>
      <p:pic>
        <p:nvPicPr>
          <p:cNvPr id="3" name="Picture 4" descr="http://farm1.staticflickr.com/56/151728341_21e6902f88.jpg"/>
          <p:cNvPicPr>
            <a:picLocks noChangeAspect="1" noChangeArrowheads="1"/>
          </p:cNvPicPr>
          <p:nvPr/>
        </p:nvPicPr>
        <p:blipFill>
          <a:blip r:embed="rId4" cstate="print"/>
          <a:srcRect/>
          <a:stretch>
            <a:fillRect/>
          </a:stretch>
        </p:blipFill>
        <p:spPr bwMode="auto">
          <a:xfrm rot="16200000">
            <a:off x="-596899" y="1079501"/>
            <a:ext cx="5994399" cy="4495799"/>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33364" cy="1249362"/>
          </a:xfrm>
          <a:solidFill>
            <a:schemeClr val="accent1"/>
          </a:solidFill>
        </p:spPr>
        <p:txBody>
          <a:bodyPr>
            <a:noAutofit/>
          </a:bodyPr>
          <a:lstStyle/>
          <a:p>
            <a:r>
              <a:rPr lang="en-US" sz="3800" dirty="0" smtClean="0">
                <a:latin typeface="Arial" pitchFamily="34" charset="0"/>
                <a:cs typeface="Arial" pitchFamily="34" charset="0"/>
              </a:rPr>
              <a:t>Soil texture and structure affect </a:t>
            </a:r>
            <a:br>
              <a:rPr lang="en-US" sz="3800" dirty="0" smtClean="0">
                <a:latin typeface="Arial" pitchFamily="34" charset="0"/>
                <a:cs typeface="Arial" pitchFamily="34" charset="0"/>
              </a:rPr>
            </a:br>
            <a:r>
              <a:rPr lang="en-US" sz="3800" dirty="0" smtClean="0">
                <a:latin typeface="Arial" pitchFamily="34" charset="0"/>
                <a:cs typeface="Arial" pitchFamily="34" charset="0"/>
              </a:rPr>
              <a:t>water-holding capacity and infiltration.</a:t>
            </a:r>
            <a:endParaRPr lang="en-US" sz="3800" dirty="0">
              <a:latin typeface="Arial" pitchFamily="34" charset="0"/>
              <a:cs typeface="Arial" pitchFamily="34" charset="0"/>
            </a:endParaRPr>
          </a:p>
        </p:txBody>
      </p:sp>
      <p:pic>
        <p:nvPicPr>
          <p:cNvPr id="4" name="Picture 3" descr="NRCSAZ02090.jpg"/>
          <p:cNvPicPr>
            <a:picLocks noChangeAspect="1"/>
          </p:cNvPicPr>
          <p:nvPr/>
        </p:nvPicPr>
        <p:blipFill>
          <a:blip r:embed="rId3" cstate="print"/>
          <a:stretch>
            <a:fillRect/>
          </a:stretch>
        </p:blipFill>
        <p:spPr>
          <a:xfrm>
            <a:off x="990600" y="1600200"/>
            <a:ext cx="6934200" cy="4953000"/>
          </a:xfrm>
          <a:prstGeom prst="rect">
            <a:avLst/>
          </a:prstGeom>
        </p:spPr>
      </p:pic>
      <p:sp>
        <p:nvSpPr>
          <p:cNvPr id="5" name="TextBox 4"/>
          <p:cNvSpPr txBox="1"/>
          <p:nvPr/>
        </p:nvSpPr>
        <p:spPr>
          <a:xfrm>
            <a:off x="6019800" y="6291590"/>
            <a:ext cx="19812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1340781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Autofit/>
          </a:bodyPr>
          <a:lstStyle/>
          <a:p>
            <a:r>
              <a:rPr lang="en-US" sz="4000" dirty="0" smtClean="0">
                <a:solidFill>
                  <a:schemeClr val="tx1"/>
                </a:solidFill>
                <a:cs typeface="Arial" pitchFamily="34" charset="0"/>
              </a:rPr>
              <a:t>Soils that are high in clay or organic matter bind pesticides tightly.</a:t>
            </a:r>
            <a:endParaRPr lang="en-US" sz="4000" dirty="0">
              <a:solidFill>
                <a:schemeClr val="tx1"/>
              </a:solidFill>
              <a:cs typeface="Arial" pitchFamily="34" charset="0"/>
            </a:endParaRPr>
          </a:p>
        </p:txBody>
      </p:sp>
      <p:pic>
        <p:nvPicPr>
          <p:cNvPr id="4" name="Picture 3" descr="NRCSIA99343.jpg"/>
          <p:cNvPicPr>
            <a:picLocks noChangeAspect="1"/>
          </p:cNvPicPr>
          <p:nvPr/>
        </p:nvPicPr>
        <p:blipFill>
          <a:blip r:embed="rId3" cstate="print"/>
          <a:stretch>
            <a:fillRect/>
          </a:stretch>
        </p:blipFill>
        <p:spPr>
          <a:xfrm>
            <a:off x="1143000" y="1676399"/>
            <a:ext cx="6781800" cy="4844143"/>
          </a:xfrm>
          <a:prstGeom prst="rect">
            <a:avLst/>
          </a:prstGeom>
        </p:spPr>
      </p:pic>
      <p:sp>
        <p:nvSpPr>
          <p:cNvPr id="6" name="TextBox 5"/>
          <p:cNvSpPr txBox="1"/>
          <p:nvPr/>
        </p:nvSpPr>
        <p:spPr>
          <a:xfrm>
            <a:off x="6019800" y="6258932"/>
            <a:ext cx="19812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0188072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a:noFill/>
        </p:spPr>
        <p:txBody>
          <a:bodyPr>
            <a:noAutofit/>
          </a:bodyPr>
          <a:lstStyle/>
          <a:p>
            <a:r>
              <a:rPr lang="en-US" sz="3500" dirty="0" smtClean="0">
                <a:solidFill>
                  <a:schemeClr val="tx1"/>
                </a:solidFill>
                <a:cs typeface="Arial" pitchFamily="34" charset="0"/>
              </a:rPr>
              <a:t>The deeper the soil, the more opportunity for pesticides to be retained and the less potential for leaching into groundwater.</a:t>
            </a:r>
            <a:endParaRPr lang="en-US" sz="3500" dirty="0">
              <a:solidFill>
                <a:schemeClr val="tx1"/>
              </a:solidFill>
              <a:cs typeface="Arial" pitchFamily="34" charset="0"/>
            </a:endParaRPr>
          </a:p>
        </p:txBody>
      </p:sp>
      <p:pic>
        <p:nvPicPr>
          <p:cNvPr id="5" name="Picture 4" descr="Threebear Test Profile2.JPG"/>
          <p:cNvPicPr>
            <a:picLocks noChangeAspect="1"/>
          </p:cNvPicPr>
          <p:nvPr/>
        </p:nvPicPr>
        <p:blipFill>
          <a:blip r:embed="rId3" cstate="print"/>
          <a:stretch>
            <a:fillRect/>
          </a:stretch>
        </p:blipFill>
        <p:spPr>
          <a:xfrm>
            <a:off x="2286000" y="1600200"/>
            <a:ext cx="4468633" cy="5181600"/>
          </a:xfrm>
          <a:prstGeom prst="rect">
            <a:avLst/>
          </a:prstGeom>
        </p:spPr>
      </p:pic>
      <p:sp>
        <p:nvSpPr>
          <p:cNvPr id="7" name="TextBox 6"/>
          <p:cNvSpPr txBox="1"/>
          <p:nvPr/>
        </p:nvSpPr>
        <p:spPr>
          <a:xfrm>
            <a:off x="4876800" y="650748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181782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90294" y="2141471"/>
            <a:ext cx="3663106" cy="2240029"/>
          </a:xfrm>
        </p:spPr>
      </p:pic>
      <p:pic>
        <p:nvPicPr>
          <p:cNvPr id="6" name="Picture 37" descr="MPj02017480000[1]"/>
          <p:cNvPicPr>
            <a:picLocks noChangeAspect="1" noChangeArrowheads="1"/>
          </p:cNvPicPr>
          <p:nvPr/>
        </p:nvPicPr>
        <p:blipFill>
          <a:blip r:embed="rId4" cstate="print"/>
          <a:srcRect/>
          <a:stretch>
            <a:fillRect/>
          </a:stretch>
        </p:blipFill>
        <p:spPr bwMode="auto">
          <a:xfrm>
            <a:off x="381000" y="2057400"/>
            <a:ext cx="3233737" cy="4648200"/>
          </a:xfrm>
          <a:prstGeom prst="rect">
            <a:avLst/>
          </a:prstGeom>
          <a:noFill/>
          <a:ln w="28575">
            <a:solidFill>
              <a:schemeClr val="tx2"/>
            </a:solidFill>
            <a:miter lim="800000"/>
            <a:headEnd/>
            <a:tailEnd/>
          </a:ln>
        </p:spPr>
      </p:pic>
      <p:sp>
        <p:nvSpPr>
          <p:cNvPr id="7" name="Rectangle 6"/>
          <p:cNvSpPr/>
          <p:nvPr/>
        </p:nvSpPr>
        <p:spPr>
          <a:xfrm>
            <a:off x="423862" y="2693130"/>
            <a:ext cx="3233737" cy="2800767"/>
          </a:xfrm>
          <a:prstGeom prst="rect">
            <a:avLst/>
          </a:prstGeom>
        </p:spPr>
        <p:txBody>
          <a:bodyPr wrap="square">
            <a:spAutoFit/>
          </a:bodyPr>
          <a:lstStyle/>
          <a:p>
            <a:pPr algn="ctr">
              <a:defRPr/>
            </a:pPr>
            <a:r>
              <a:rPr lang="en-US" sz="4400" dirty="0" smtClean="0">
                <a:solidFill>
                  <a:schemeClr val="bg1"/>
                </a:solidFill>
                <a:effectLst>
                  <a:outerShdw blurRad="38100" dist="38100" dir="2700000" algn="tl">
                    <a:srgbClr val="000000">
                      <a:alpha val="43137"/>
                    </a:srgbClr>
                  </a:outerShdw>
                </a:effectLst>
              </a:rPr>
              <a:t>Hydrolysis</a:t>
            </a:r>
          </a:p>
          <a:p>
            <a:pPr algn="ctr">
              <a:defRPr/>
            </a:pPr>
            <a:r>
              <a:rPr lang="en-US" sz="4400" dirty="0" smtClean="0">
                <a:solidFill>
                  <a:schemeClr val="bg1"/>
                </a:solidFill>
                <a:effectLst>
                  <a:outerShdw blurRad="38100" dist="38100" dir="2700000" algn="tl">
                    <a:srgbClr val="000000">
                      <a:alpha val="43137"/>
                    </a:srgbClr>
                  </a:outerShdw>
                </a:effectLst>
              </a:rPr>
              <a:t>occurs</a:t>
            </a:r>
          </a:p>
          <a:p>
            <a:pPr algn="ctr">
              <a:defRPr/>
            </a:pPr>
            <a:r>
              <a:rPr lang="en-US" sz="4400" dirty="0" smtClean="0">
                <a:solidFill>
                  <a:schemeClr val="bg1"/>
                </a:solidFill>
                <a:effectLst>
                  <a:outerShdw blurRad="38100" dist="38100" dir="2700000" algn="tl">
                    <a:srgbClr val="000000">
                      <a:alpha val="43137"/>
                    </a:srgbClr>
                  </a:outerShdw>
                </a:effectLst>
              </a:rPr>
              <a:t>at</a:t>
            </a:r>
          </a:p>
          <a:p>
            <a:pPr algn="ctr">
              <a:defRPr/>
            </a:pPr>
            <a:r>
              <a:rPr lang="en-US" sz="4400" dirty="0" smtClean="0">
                <a:solidFill>
                  <a:schemeClr val="bg1"/>
                </a:solidFill>
                <a:effectLst>
                  <a:outerShdw blurRad="38100" dist="38100" dir="2700000" algn="tl">
                    <a:srgbClr val="000000">
                      <a:alpha val="43137"/>
                    </a:srgbClr>
                  </a:outerShdw>
                </a:effectLst>
              </a:rPr>
              <a:t>high </a:t>
            </a:r>
            <a:r>
              <a:rPr lang="en-US" sz="4400" dirty="0" err="1" smtClean="0">
                <a:solidFill>
                  <a:schemeClr val="bg1"/>
                </a:solidFill>
                <a:effectLst>
                  <a:outerShdw blurRad="38100" dist="38100" dir="2700000" algn="tl">
                    <a:srgbClr val="000000">
                      <a:alpha val="43137"/>
                    </a:srgbClr>
                  </a:outerShdw>
                </a:effectLst>
              </a:rPr>
              <a:t>pH.</a:t>
            </a:r>
            <a:endParaRPr lang="en-US" sz="4400" dirty="0">
              <a:solidFill>
                <a:schemeClr val="bg1"/>
              </a:solidFill>
              <a:effectLst>
                <a:outerShdw blurRad="38100" dist="38100" dir="2700000" algn="tl">
                  <a:srgbClr val="000000">
                    <a:alpha val="43137"/>
                  </a:srgbClr>
                </a:outerShdw>
              </a:effectLst>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5" name="Picture 5" descr="SEM_microbes_in_soil.jpg"/>
          <p:cNvPicPr>
            <a:picLocks noChangeAspect="1"/>
          </p:cNvPicPr>
          <p:nvPr/>
        </p:nvPicPr>
        <p:blipFill>
          <a:blip r:embed="rId6" cstate="print">
            <a:lum contrast="20000"/>
          </a:blip>
          <a:srcRect/>
          <a:stretch>
            <a:fillRect/>
          </a:stretch>
        </p:blipFill>
        <p:spPr bwMode="auto">
          <a:xfrm>
            <a:off x="4495800" y="4432300"/>
            <a:ext cx="3657600" cy="2425700"/>
          </a:xfrm>
          <a:prstGeom prst="rect">
            <a:avLst/>
          </a:prstGeom>
          <a:noFill/>
          <a:ln w="9525">
            <a:noFill/>
            <a:miter lim="800000"/>
            <a:headEnd/>
            <a:tailEnd/>
          </a:ln>
        </p:spPr>
      </p:pic>
      <p:sp>
        <p:nvSpPr>
          <p:cNvPr id="11" name="Title 1"/>
          <p:cNvSpPr>
            <a:spLocks noGrp="1"/>
          </p:cNvSpPr>
          <p:nvPr>
            <p:ph type="title"/>
          </p:nvPr>
        </p:nvSpPr>
        <p:spPr>
          <a:xfrm>
            <a:off x="377190" y="153751"/>
            <a:ext cx="8382000" cy="1713686"/>
          </a:xfrm>
          <a:solidFill>
            <a:schemeClr val="accent1"/>
          </a:solidFill>
        </p:spPr>
        <p:txBody>
          <a:bodyPr>
            <a:normAutofit fontScale="90000"/>
          </a:bodyPr>
          <a:lstStyle/>
          <a:p>
            <a:r>
              <a:rPr lang="en-US" sz="3600" dirty="0"/>
              <a:t>Pesticide Properties:  Pesticides are degraded in the environment by microorganisms, sunlight, </a:t>
            </a:r>
            <a:r>
              <a:rPr lang="en-US" sz="3600" dirty="0" smtClean="0"/>
              <a:t>and chemical </a:t>
            </a:r>
            <a:r>
              <a:rPr lang="en-US" sz="3600" dirty="0"/>
              <a:t>processes.</a:t>
            </a:r>
            <a:endParaRPr lang="en-US" sz="3600" dirty="0">
              <a:latin typeface="Arial" pitchFamily="34" charset="0"/>
              <a:cs typeface="Arial" pitchFamily="34" charset="0"/>
            </a:endParaRPr>
          </a:p>
        </p:txBody>
      </p:sp>
    </p:spTree>
    <p:extLst>
      <p:ext uri="{BB962C8B-B14F-4D97-AF65-F5344CB8AC3E}">
        <p14:creationId xmlns:p14="http://schemas.microsoft.com/office/powerpoint/2010/main" val="5348901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1234440"/>
          </a:xfrm>
          <a:solidFill>
            <a:schemeClr val="accent1"/>
          </a:solidFill>
        </p:spPr>
        <p:txBody>
          <a:bodyPr>
            <a:normAutofit/>
          </a:bodyPr>
          <a:lstStyle/>
          <a:p>
            <a:r>
              <a:rPr lang="en-US" sz="3600" dirty="0" smtClean="0">
                <a:latin typeface="Arial" pitchFamily="34" charset="0"/>
                <a:cs typeface="Arial" pitchFamily="34" charset="0"/>
              </a:rPr>
              <a:t>Certain pesticide properties are more conducive to off-site movement.</a:t>
            </a:r>
            <a:endParaRPr lang="en-US" sz="3600" dirty="0">
              <a:latin typeface="Arial" pitchFamily="34" charset="0"/>
              <a:cs typeface="Arial" pitchFamily="34" charset="0"/>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5122" name="Picture 2" descr="E:\Projects-Research &amp; Extension\Water Quality Curriculum\Images from Sue 10_9\IMG_0164.JPG"/>
          <p:cNvPicPr>
            <a:picLocks noChangeAspect="1" noChangeArrowheads="1"/>
          </p:cNvPicPr>
          <p:nvPr/>
        </p:nvPicPr>
        <p:blipFill>
          <a:blip r:embed="rId4" cstate="print"/>
          <a:srcRect/>
          <a:stretch>
            <a:fillRect/>
          </a:stretch>
        </p:blipFill>
        <p:spPr bwMode="auto">
          <a:xfrm>
            <a:off x="1783715" y="1732978"/>
            <a:ext cx="5729605" cy="4926902"/>
          </a:xfrm>
          <a:prstGeom prst="rect">
            <a:avLst/>
          </a:prstGeom>
          <a:noFill/>
        </p:spPr>
      </p:pic>
    </p:spTree>
    <p:extLst>
      <p:ext uri="{BB962C8B-B14F-4D97-AF65-F5344CB8AC3E}">
        <p14:creationId xmlns:p14="http://schemas.microsoft.com/office/powerpoint/2010/main" val="11900623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133600"/>
            <a:ext cx="7924800" cy="3962400"/>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38200" y="565666"/>
            <a:ext cx="7467600" cy="1323439"/>
          </a:xfrm>
          <a:prstGeom prst="rect">
            <a:avLst/>
          </a:prstGeom>
          <a:noFill/>
        </p:spPr>
        <p:txBody>
          <a:bodyPr wrap="square" rtlCol="0">
            <a:spAutoFit/>
          </a:bodyPr>
          <a:lstStyle/>
          <a:p>
            <a:pPr algn="ctr"/>
            <a:r>
              <a:rPr lang="en-US" sz="4000" dirty="0" smtClean="0">
                <a:latin typeface="+mj-lt"/>
                <a:cs typeface="Arial" pitchFamily="34" charset="0"/>
              </a:rPr>
              <a:t>Water-soluble pesticides are more likely to move with water.</a:t>
            </a:r>
            <a:endParaRPr lang="en-US" sz="4000" dirty="0">
              <a:latin typeface="+mj-lt"/>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7373853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fontScale="90000"/>
          </a:bodyPr>
          <a:lstStyle/>
          <a:p>
            <a:pPr eaLnBrk="1" fontAlgn="auto" hangingPunct="1">
              <a:spcAft>
                <a:spcPts val="0"/>
              </a:spcAft>
              <a:defRPr/>
            </a:pPr>
            <a:r>
              <a:rPr lang="en-US" dirty="0" smtClean="0">
                <a:solidFill>
                  <a:schemeClr val="tx1"/>
                </a:solidFill>
                <a:cs typeface="Arial" pitchFamily="34" charset="0"/>
              </a:rPr>
              <a:t>Volatile pesticides can move long distances off site.</a:t>
            </a:r>
            <a:endParaRPr lang="en-US" dirty="0">
              <a:solidFill>
                <a:schemeClr val="tx1"/>
              </a:solidFill>
              <a:cs typeface="Arial" pitchFamily="34"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1144" name="Picture 120" descr="E:\Projects-Research &amp; Extension\Water Quality Curriculum\Images from Sue 10_9\Capture.PNG"/>
          <p:cNvPicPr>
            <a:picLocks noChangeAspect="1" noChangeArrowheads="1"/>
          </p:cNvPicPr>
          <p:nvPr/>
        </p:nvPicPr>
        <p:blipFill>
          <a:blip r:embed="rId5" cstate="print"/>
          <a:srcRect/>
          <a:stretch>
            <a:fillRect/>
          </a:stretch>
        </p:blipFill>
        <p:spPr bwMode="auto">
          <a:xfrm>
            <a:off x="685800" y="2486315"/>
            <a:ext cx="8061960" cy="2528598"/>
          </a:xfrm>
          <a:prstGeom prst="rect">
            <a:avLst/>
          </a:prstGeom>
          <a:noFill/>
        </p:spPr>
      </p:pic>
    </p:spTree>
    <p:custDataLst>
      <p:tags r:id="rId1"/>
    </p:custDataLst>
    <p:extLst>
      <p:ext uri="{BB962C8B-B14F-4D97-AF65-F5344CB8AC3E}">
        <p14:creationId xmlns:p14="http://schemas.microsoft.com/office/powerpoint/2010/main" val="4185624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381000"/>
            <a:ext cx="8610600" cy="1252728"/>
          </a:xfrm>
          <a:noFill/>
        </p:spPr>
        <p:txBody>
          <a:bodyPr>
            <a:noAutofit/>
          </a:bodyPr>
          <a:lstStyle/>
          <a:p>
            <a:pPr>
              <a:defRPr/>
            </a:pPr>
            <a:r>
              <a:rPr lang="en-US" sz="4000" dirty="0" smtClean="0">
                <a:solidFill>
                  <a:schemeClr val="tx1"/>
                </a:solidFill>
              </a:rPr>
              <a:t>Persistence is how long a pesticide remains active before it breaks down.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1026" name="Picture 2" descr="E:\Projects-Research &amp; Extension\Water Quality Curriculum\Images\HalfLife-Decay.png"/>
          <p:cNvPicPr>
            <a:picLocks noChangeAspect="1" noChangeArrowheads="1"/>
          </p:cNvPicPr>
          <p:nvPr/>
        </p:nvPicPr>
        <p:blipFill>
          <a:blip r:embed="rId5" cstate="print"/>
          <a:srcRect l="923" t="2286" r="936"/>
          <a:stretch>
            <a:fillRect/>
          </a:stretch>
        </p:blipFill>
        <p:spPr bwMode="auto">
          <a:xfrm>
            <a:off x="1839558" y="1893346"/>
            <a:ext cx="5766098" cy="4717220"/>
          </a:xfrm>
          <a:prstGeom prst="rect">
            <a:avLst/>
          </a:prstGeom>
          <a:noFill/>
        </p:spPr>
      </p:pic>
    </p:spTree>
    <p:custDataLst>
      <p:tags r:id="rId1"/>
    </p:custDataLst>
    <p:extLst>
      <p:ext uri="{BB962C8B-B14F-4D97-AF65-F5344CB8AC3E}">
        <p14:creationId xmlns:p14="http://schemas.microsoft.com/office/powerpoint/2010/main" val="39027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1143000"/>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Arial" pitchFamily="34" charset="0"/>
              </a:rPr>
              <a:t>P</a:t>
            </a:r>
            <a:r>
              <a:rPr kumimoji="0" lang="en-US" sz="4400" b="0" i="0" u="none" strike="noStrike" kern="1200" cap="none" spc="0" normalizeH="0" baseline="0" noProof="0" dirty="0" err="1" smtClean="0">
                <a:ln>
                  <a:noFill/>
                </a:ln>
                <a:solidFill>
                  <a:schemeClr val="tx1"/>
                </a:solidFill>
                <a:effectLst/>
                <a:uLnTx/>
                <a:uFillTx/>
                <a:latin typeface="+mj-lt"/>
                <a:ea typeface="+mj-ea"/>
                <a:cs typeface="Arial" pitchFamily="34" charset="0"/>
              </a:rPr>
              <a:t>esticides</a:t>
            </a:r>
            <a:r>
              <a:rPr kumimoji="0" lang="en-US" sz="4400" b="0" i="0" u="none" strike="noStrike" kern="1200" cap="none" spc="0" normalizeH="0" baseline="0" noProof="0" dirty="0" smtClean="0">
                <a:ln>
                  <a:noFill/>
                </a:ln>
                <a:solidFill>
                  <a:schemeClr val="tx1"/>
                </a:solidFill>
                <a:effectLst/>
                <a:uLnTx/>
                <a:uFillTx/>
                <a:latin typeface="+mj-lt"/>
                <a:ea typeface="+mj-ea"/>
                <a:cs typeface="Arial" pitchFamily="34" charset="0"/>
              </a:rPr>
              <a:t> have been found</a:t>
            </a:r>
            <a:r>
              <a:rPr kumimoji="0" lang="en-US" sz="4400" b="0" i="0" u="none" strike="noStrike" kern="1200" cap="none" spc="0" normalizeH="0" noProof="0" dirty="0" smtClean="0">
                <a:ln>
                  <a:noFill/>
                </a:ln>
                <a:solidFill>
                  <a:schemeClr val="tx1"/>
                </a:solidFill>
                <a:effectLst/>
                <a:uLnTx/>
                <a:uFillTx/>
                <a:latin typeface="+mj-lt"/>
                <a:ea typeface="+mj-ea"/>
                <a:cs typeface="Arial" pitchFamily="34" charset="0"/>
              </a:rPr>
              <a:t> in water in many places</a:t>
            </a:r>
            <a:r>
              <a:rPr kumimoji="0" lang="en-US" sz="4400" b="0" i="0" u="none" strike="noStrike" kern="1200" cap="none" spc="0" normalizeH="0" baseline="0" noProof="0" dirty="0" smtClean="0">
                <a:ln>
                  <a:noFill/>
                </a:ln>
                <a:solidFill>
                  <a:schemeClr val="tx1"/>
                </a:solidFill>
                <a:effectLst/>
                <a:uLnTx/>
                <a:uFillTx/>
                <a:latin typeface="+mj-lt"/>
                <a:ea typeface="+mj-ea"/>
                <a:cs typeface="Arial" pitchFamily="34" charset="0"/>
              </a:rPr>
              <a:t>.</a:t>
            </a:r>
            <a:endParaRPr kumimoji="0" lang="en-US" sz="4400" b="0" i="0" u="none" strike="noStrike" kern="1200" cap="none" spc="0" normalizeH="0" baseline="0" noProof="0" dirty="0" smtClean="0">
              <a:ln>
                <a:noFill/>
              </a:ln>
              <a:solidFill>
                <a:srgbClr val="FFFFFF"/>
              </a:solidFill>
              <a:effectLst/>
              <a:uLnTx/>
              <a:uFillTx/>
              <a:latin typeface="+mj-lt"/>
              <a:ea typeface="+mj-ea"/>
              <a:cs typeface="Arial" pitchFamily="34" charset="0"/>
            </a:endParaRPr>
          </a:p>
        </p:txBody>
      </p:sp>
      <p:pic>
        <p:nvPicPr>
          <p:cNvPr id="65538" name="Picture 2"/>
          <p:cNvPicPr>
            <a:picLocks noChangeAspect="1" noChangeArrowheads="1"/>
          </p:cNvPicPr>
          <p:nvPr/>
        </p:nvPicPr>
        <p:blipFill>
          <a:blip r:embed="rId3" cstate="print"/>
          <a:srcRect/>
          <a:stretch>
            <a:fillRect/>
          </a:stretch>
        </p:blipFill>
        <p:spPr bwMode="auto">
          <a:xfrm>
            <a:off x="1167612" y="1463041"/>
            <a:ext cx="6960978" cy="52213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905000"/>
          </a:xfrm>
          <a:noFill/>
        </p:spPr>
        <p:txBody>
          <a:bodyPr>
            <a:normAutofit fontScale="90000"/>
          </a:bodyPr>
          <a:lstStyle/>
          <a:p>
            <a:r>
              <a:rPr lang="en-US" dirty="0" smtClean="0">
                <a:solidFill>
                  <a:schemeClr val="tx1"/>
                </a:solidFill>
                <a:cs typeface="Arial" pitchFamily="34" charset="0"/>
              </a:rPr>
              <a:t>Pesticides are degraded in the environment by microorganisms, sunlight, and chemical processes.</a:t>
            </a:r>
            <a:endParaRPr lang="en-US" dirty="0">
              <a:solidFill>
                <a:schemeClr val="tx1"/>
              </a:solidFill>
              <a:cs typeface="Arial" pitchFamily="34" charset="0"/>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7586" name="Picture 2" descr="E:\Projects-Research &amp; Extension\Water Quality Curriculum\Images from Sue 10_9\SOILECOS.JPG"/>
          <p:cNvPicPr>
            <a:picLocks noChangeAspect="1" noChangeArrowheads="1"/>
          </p:cNvPicPr>
          <p:nvPr/>
        </p:nvPicPr>
        <p:blipFill>
          <a:blip r:embed="rId4" cstate="print"/>
          <a:srcRect/>
          <a:stretch>
            <a:fillRect/>
          </a:stretch>
        </p:blipFill>
        <p:spPr bwMode="auto">
          <a:xfrm>
            <a:off x="1323975" y="2198780"/>
            <a:ext cx="6448425" cy="4436802"/>
          </a:xfrm>
          <a:prstGeom prst="rect">
            <a:avLst/>
          </a:prstGeom>
          <a:noFill/>
        </p:spPr>
      </p:pic>
    </p:spTree>
    <p:extLst>
      <p:ext uri="{BB962C8B-B14F-4D97-AF65-F5344CB8AC3E}">
        <p14:creationId xmlns:p14="http://schemas.microsoft.com/office/powerpoint/2010/main" val="1190062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0" y="152400"/>
            <a:ext cx="4191000" cy="6248400"/>
          </a:xfrm>
          <a:solidFill>
            <a:schemeClr val="accent1"/>
          </a:solidFill>
        </p:spPr>
        <p:txBody>
          <a:bodyPr>
            <a:normAutofit/>
          </a:bodyPr>
          <a:lstStyle/>
          <a:p>
            <a:r>
              <a:rPr lang="en-US" dirty="0" smtClean="0">
                <a:solidFill>
                  <a:srgbClr val="FFFFFF"/>
                </a:solidFill>
                <a:latin typeface="Arial"/>
              </a:rPr>
              <a:t>Use science-based information to protect water.</a:t>
            </a:r>
            <a:endParaRPr lang="en-US" dirty="0"/>
          </a:p>
        </p:txBody>
      </p:sp>
      <p:pic>
        <p:nvPicPr>
          <p:cNvPr id="3" name="Picture 8" descr="C:\Users\cfoss\AppData\Local\Microsoft\Windows\Temporary Internet Files\Content.IE5\76DA4Z8P\MP900431247[1].jpg"/>
          <p:cNvPicPr>
            <a:picLocks noChangeAspect="1" noChangeArrowheads="1"/>
          </p:cNvPicPr>
          <p:nvPr/>
        </p:nvPicPr>
        <p:blipFill>
          <a:blip r:embed="rId4" cstate="print"/>
          <a:srcRect/>
          <a:stretch>
            <a:fillRect/>
          </a:stretch>
        </p:blipFill>
        <p:spPr bwMode="auto">
          <a:xfrm>
            <a:off x="228600" y="1143000"/>
            <a:ext cx="4343400" cy="43434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43804" cy="1371600"/>
          </a:xfrm>
          <a:solidFill>
            <a:schemeClr val="accent1"/>
          </a:solidFill>
        </p:spPr>
        <p:txBody>
          <a:bodyPr>
            <a:noAutofit/>
          </a:bodyPr>
          <a:lstStyle/>
          <a:p>
            <a:r>
              <a:rPr lang="en-US" sz="3400" dirty="0" smtClean="0">
                <a:solidFill>
                  <a:srgbClr val="FFFFFF"/>
                </a:solidFill>
                <a:latin typeface="Arial"/>
              </a:rPr>
              <a:t>Manage pests responsibly by following an integrated pest management program.</a:t>
            </a:r>
            <a:endParaRPr lang="en-US" sz="3400" dirty="0"/>
          </a:p>
        </p:txBody>
      </p:sp>
      <p:sp>
        <p:nvSpPr>
          <p:cNvPr id="4" name="TextBox 3"/>
          <p:cNvSpPr txBox="1"/>
          <p:nvPr/>
        </p:nvSpPr>
        <p:spPr>
          <a:xfrm>
            <a:off x="4953000" y="3733800"/>
            <a:ext cx="1272271" cy="369332"/>
          </a:xfrm>
          <a:prstGeom prst="rect">
            <a:avLst/>
          </a:prstGeom>
          <a:noFill/>
        </p:spPr>
        <p:txBody>
          <a:bodyPr wrap="none" rtlCol="0">
            <a:spAutoFit/>
          </a:bodyPr>
          <a:lstStyle/>
          <a:p>
            <a:r>
              <a:rPr lang="en-US" dirty="0" smtClean="0">
                <a:solidFill>
                  <a:schemeClr val="bg1"/>
                </a:solidFill>
              </a:rPr>
              <a:t>by combust</a:t>
            </a:r>
            <a:endParaRPr lang="en-US"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8613" name="Picture 5" descr="E:\Projects-Research &amp; Extension\Water Quality Curriculum\Images from Sue 10_9\sticky barrier.jpg"/>
          <p:cNvPicPr>
            <a:picLocks noChangeAspect="1" noChangeArrowheads="1"/>
          </p:cNvPicPr>
          <p:nvPr/>
        </p:nvPicPr>
        <p:blipFill>
          <a:blip r:embed="rId5" cstate="print"/>
          <a:srcRect/>
          <a:stretch>
            <a:fillRect/>
          </a:stretch>
        </p:blipFill>
        <p:spPr bwMode="auto">
          <a:xfrm>
            <a:off x="2927985" y="1643502"/>
            <a:ext cx="3305175" cy="4999867"/>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Identify the “perceived pest” and monitor pest populations.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 name="Picture 4" descr="E:\Projects-Research &amp; Extension\Water Quality Curriculum\Images from Sue 10_9\leaf cutter damage.jpg"/>
          <p:cNvPicPr>
            <a:picLocks noChangeAspect="1" noChangeArrowheads="1"/>
          </p:cNvPicPr>
          <p:nvPr/>
        </p:nvPicPr>
        <p:blipFill>
          <a:blip r:embed="rId5" cstate="print"/>
          <a:srcRect/>
          <a:stretch>
            <a:fillRect/>
          </a:stretch>
        </p:blipFill>
        <p:spPr bwMode="auto">
          <a:xfrm>
            <a:off x="2681923" y="1645920"/>
            <a:ext cx="3657838" cy="4877118"/>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Autofit/>
          </a:bodyPr>
          <a:lstStyle/>
          <a:p>
            <a:pPr marR="0" rtl="0"/>
            <a:r>
              <a:rPr lang="en-US" sz="3800" baseline="0" dirty="0" smtClean="0"/>
              <a:t>Determine if you need to take action and what management options are effective.</a:t>
            </a:r>
          </a:p>
        </p:txBody>
      </p:sp>
      <p:pic>
        <p:nvPicPr>
          <p:cNvPr id="6" name="Picture 5" descr="IMG_4808.JPG"/>
          <p:cNvPicPr>
            <a:picLocks noChangeAspect="1"/>
          </p:cNvPicPr>
          <p:nvPr/>
        </p:nvPicPr>
        <p:blipFill>
          <a:blip r:embed="rId4" cstate="print"/>
          <a:stretch>
            <a:fillRect/>
          </a:stretch>
        </p:blipFill>
        <p:spPr>
          <a:xfrm>
            <a:off x="2743200" y="1524000"/>
            <a:ext cx="3943350" cy="52578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Consider whether </a:t>
            </a:r>
            <a:r>
              <a:rPr lang="en-US" dirty="0" smtClean="0"/>
              <a:t>use of a </a:t>
            </a:r>
            <a:r>
              <a:rPr lang="en-US" baseline="0" dirty="0" smtClean="0"/>
              <a:t>pesticide is warranted</a:t>
            </a:r>
            <a:r>
              <a:rPr lang="en-US" dirty="0" smtClean="0"/>
              <a:t>.</a:t>
            </a:r>
            <a:endParaRPr lang="en-US" baseline="0" dirty="0" smtClean="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0500" y="1727200"/>
            <a:ext cx="6223000" cy="46736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401762"/>
          </a:xfrm>
          <a:solidFill>
            <a:schemeClr val="accent1"/>
          </a:solidFill>
        </p:spPr>
        <p:txBody>
          <a:bodyPr>
            <a:normAutofit fontScale="90000"/>
          </a:bodyPr>
          <a:lstStyle/>
          <a:p>
            <a:r>
              <a:rPr lang="en-US" dirty="0" smtClean="0">
                <a:latin typeface="Arial"/>
              </a:rPr>
              <a:t>Always consider the weather before making an application.</a:t>
            </a:r>
            <a:endParaRPr lang="en-US" dirty="0"/>
          </a:p>
        </p:txBody>
      </p:sp>
      <p:pic>
        <p:nvPicPr>
          <p:cNvPr id="5" name="Picture 5" descr="7425_40ezwglf"/>
          <p:cNvPicPr>
            <a:picLocks noChangeAspect="1" noChangeArrowheads="1"/>
          </p:cNvPicPr>
          <p:nvPr/>
        </p:nvPicPr>
        <p:blipFill>
          <a:blip r:embed="rId4" cstate="print"/>
          <a:srcRect/>
          <a:stretch>
            <a:fillRect/>
          </a:stretch>
        </p:blipFill>
        <p:spPr bwMode="auto">
          <a:xfrm>
            <a:off x="2514600" y="1968158"/>
            <a:ext cx="4267200" cy="4632365"/>
          </a:xfrm>
          <a:prstGeom prst="rect">
            <a:avLst/>
          </a:prstGeom>
          <a:noFill/>
          <a:ln w="9525">
            <a:noFill/>
            <a:miter lim="800000"/>
            <a:headEnd/>
            <a:tailEnd/>
          </a:ln>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1935162"/>
          </a:xfrm>
          <a:noFill/>
        </p:spPr>
        <p:txBody>
          <a:bodyPr>
            <a:normAutofit fontScale="90000"/>
          </a:bodyPr>
          <a:lstStyle/>
          <a:p>
            <a:r>
              <a:rPr lang="en-US" dirty="0" smtClean="0">
                <a:solidFill>
                  <a:schemeClr val="tx1"/>
                </a:solidFill>
                <a:cs typeface="Arial" pitchFamily="34" charset="0"/>
              </a:rPr>
              <a:t>Avoid using pesticides when temperatures are high </a:t>
            </a:r>
            <a:br>
              <a:rPr lang="en-US" dirty="0" smtClean="0">
                <a:solidFill>
                  <a:schemeClr val="tx1"/>
                </a:solidFill>
                <a:cs typeface="Arial" pitchFamily="34" charset="0"/>
              </a:rPr>
            </a:br>
            <a:r>
              <a:rPr lang="en-US" dirty="0" smtClean="0">
                <a:solidFill>
                  <a:schemeClr val="tx1"/>
                </a:solidFill>
                <a:cs typeface="Arial" pitchFamily="34" charset="0"/>
              </a:rPr>
              <a:t>and humidity is low.</a:t>
            </a:r>
            <a:endParaRPr lang="en-US" dirty="0">
              <a:solidFill>
                <a:schemeClr val="tx1"/>
              </a:solidFill>
              <a:cs typeface="Arial" pitchFamily="34" charset="0"/>
            </a:endParaRPr>
          </a:p>
        </p:txBody>
      </p:sp>
      <p:pic>
        <p:nvPicPr>
          <p:cNvPr id="65538" name="Picture 2" descr="C:\Users\donaldsons\AppData\Local\Microsoft\Windows\Temporary Internet Files\Content.IE5\ECB5EXUG\MP900409423[1].jpg"/>
          <p:cNvPicPr>
            <a:picLocks noChangeAspect="1" noChangeArrowheads="1"/>
          </p:cNvPicPr>
          <p:nvPr/>
        </p:nvPicPr>
        <p:blipFill>
          <a:blip r:embed="rId4" cstate="print"/>
          <a:srcRect/>
          <a:stretch>
            <a:fillRect/>
          </a:stretch>
        </p:blipFill>
        <p:spPr bwMode="auto">
          <a:xfrm>
            <a:off x="3048000" y="2362200"/>
            <a:ext cx="2743200" cy="4124871"/>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944562"/>
          </a:xfrm>
        </p:spPr>
        <p:txBody>
          <a:bodyPr>
            <a:normAutofit/>
          </a:bodyPr>
          <a:lstStyle/>
          <a:p>
            <a:pPr marR="0" rtl="0"/>
            <a:r>
              <a:rPr lang="en-US" sz="4000" baseline="0" dirty="0" smtClean="0"/>
              <a:t>Check to see if rain is in the forecast.</a:t>
            </a:r>
            <a:endParaRPr lang="en-US" baseline="0" dirty="0" smtClean="0"/>
          </a:p>
        </p:txBody>
      </p:sp>
      <p:pic>
        <p:nvPicPr>
          <p:cNvPr id="14340" name="Picture 4" descr="http://farm3.staticflickr.com/2800/4523191355_56999d317e.jpg"/>
          <p:cNvPicPr>
            <a:picLocks noChangeAspect="1" noChangeArrowheads="1"/>
          </p:cNvPicPr>
          <p:nvPr/>
        </p:nvPicPr>
        <p:blipFill>
          <a:blip r:embed="rId4" cstate="print"/>
          <a:srcRect/>
          <a:stretch>
            <a:fillRect/>
          </a:stretch>
        </p:blipFill>
        <p:spPr bwMode="auto">
          <a:xfrm>
            <a:off x="685800" y="1447800"/>
            <a:ext cx="7829373" cy="5057775"/>
          </a:xfrm>
          <a:prstGeom prst="rect">
            <a:avLst/>
          </a:prstGeom>
          <a:noFill/>
        </p:spPr>
      </p:pic>
      <p:sp>
        <p:nvSpPr>
          <p:cNvPr id="5" name="TextBox 4"/>
          <p:cNvSpPr txBox="1"/>
          <p:nvPr/>
        </p:nvSpPr>
        <p:spPr>
          <a:xfrm>
            <a:off x="685800" y="6243965"/>
            <a:ext cx="1635384" cy="261610"/>
          </a:xfrm>
          <a:prstGeom prst="rect">
            <a:avLst/>
          </a:prstGeom>
          <a:noFill/>
        </p:spPr>
        <p:txBody>
          <a:bodyPr wrap="none" rtlCol="0">
            <a:spAutoFit/>
          </a:bodyPr>
          <a:lstStyle/>
          <a:p>
            <a:r>
              <a:rPr lang="en-US" sz="1100" dirty="0" smtClean="0">
                <a:solidFill>
                  <a:schemeClr val="bg1">
                    <a:lumMod val="95000"/>
                  </a:schemeClr>
                </a:solidFill>
              </a:rPr>
              <a:t>Photo courtesy of eliaslar</a:t>
            </a:r>
            <a:endParaRPr lang="en-US" sz="1100" dirty="0">
              <a:solidFill>
                <a:schemeClr val="bg1">
                  <a:lumMod val="95000"/>
                </a:schemeClr>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Don’t spray on windy days when drift might occur.</a:t>
            </a:r>
            <a:endParaRPr lang="en-US" baseline="0" dirty="0" smtClean="0">
              <a:solidFill>
                <a:srgbClr val="FF0000"/>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2539" y="2000250"/>
            <a:ext cx="6760845" cy="4507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cs typeface="Arial" pitchFamily="34" charset="0"/>
              </a:rPr>
              <a:t>It is possible to use pesticides and protect</a:t>
            </a:r>
            <a:r>
              <a:rPr lang="en-US" dirty="0" smtClean="0">
                <a:cs typeface="Arial" pitchFamily="34" charset="0"/>
              </a:rPr>
              <a:t> </a:t>
            </a:r>
            <a:r>
              <a:rPr lang="en-US" baseline="0" dirty="0" smtClean="0">
                <a:cs typeface="Arial" pitchFamily="34" charset="0"/>
              </a:rPr>
              <a:t>water quality.</a:t>
            </a:r>
            <a:endParaRPr lang="en-US" baseline="0" dirty="0" smtClean="0">
              <a:solidFill>
                <a:srgbClr val="FFFFFF"/>
              </a:solidFill>
              <a:cs typeface="Arial" pitchFamily="34" charset="0"/>
            </a:endParaRPr>
          </a:p>
        </p:txBody>
      </p:sp>
      <p:pic>
        <p:nvPicPr>
          <p:cNvPr id="49154" name="Picture 2" descr="http://farm3.staticflickr.com/2477/3560172768_4e9b5f861d.jpg"/>
          <p:cNvPicPr>
            <a:picLocks noChangeAspect="1" noChangeArrowheads="1"/>
          </p:cNvPicPr>
          <p:nvPr/>
        </p:nvPicPr>
        <p:blipFill>
          <a:blip r:embed="rId4" cstate="print"/>
          <a:srcRect/>
          <a:stretch>
            <a:fillRect/>
          </a:stretch>
        </p:blipFill>
        <p:spPr bwMode="auto">
          <a:xfrm>
            <a:off x="609600" y="1600200"/>
            <a:ext cx="7937499" cy="4953001"/>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txBody>
          <a:bodyPr>
            <a:noAutofit/>
          </a:bodyPr>
          <a:lstStyle/>
          <a:p>
            <a:pPr marR="0" rtl="0"/>
            <a:r>
              <a:rPr lang="en-US" sz="4000" baseline="0" dirty="0" smtClean="0"/>
              <a:t>Never spray when there is an inversion.</a:t>
            </a:r>
          </a:p>
        </p:txBody>
      </p:sp>
      <p:pic>
        <p:nvPicPr>
          <p:cNvPr id="12290" name="Picture 2" descr="http://farm4.staticflickr.com/3082/3203438226_225ef70200.jpg"/>
          <p:cNvPicPr>
            <a:picLocks noChangeAspect="1" noChangeArrowheads="1"/>
          </p:cNvPicPr>
          <p:nvPr/>
        </p:nvPicPr>
        <p:blipFill>
          <a:blip r:embed="rId4" cstate="print"/>
          <a:srcRect/>
          <a:stretch>
            <a:fillRect/>
          </a:stretch>
        </p:blipFill>
        <p:spPr bwMode="auto">
          <a:xfrm>
            <a:off x="1905000" y="1181100"/>
            <a:ext cx="5448300" cy="5448300"/>
          </a:xfrm>
          <a:prstGeom prst="rect">
            <a:avLst/>
          </a:prstGeom>
          <a:noFill/>
        </p:spPr>
      </p:pic>
      <p:sp>
        <p:nvSpPr>
          <p:cNvPr id="6" name="TextBox 5"/>
          <p:cNvSpPr txBox="1"/>
          <p:nvPr/>
        </p:nvSpPr>
        <p:spPr>
          <a:xfrm>
            <a:off x="1905000" y="6367790"/>
            <a:ext cx="2194832" cy="261610"/>
          </a:xfrm>
          <a:prstGeom prst="rect">
            <a:avLst/>
          </a:prstGeom>
          <a:noFill/>
        </p:spPr>
        <p:txBody>
          <a:bodyPr wrap="none" rtlCol="0">
            <a:spAutoFit/>
          </a:bodyPr>
          <a:lstStyle/>
          <a:p>
            <a:r>
              <a:rPr lang="en-US" sz="1100" dirty="0" smtClean="0">
                <a:solidFill>
                  <a:schemeClr val="bg1">
                    <a:lumMod val="95000"/>
                  </a:schemeClr>
                </a:solidFill>
              </a:rPr>
              <a:t>Photo courtesy of john.d.mcdonald</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858962"/>
          </a:xfrm>
          <a:solidFill>
            <a:schemeClr val="accent1"/>
          </a:solidFill>
        </p:spPr>
        <p:txBody>
          <a:bodyPr>
            <a:normAutofit fontScale="90000"/>
          </a:bodyPr>
          <a:lstStyle/>
          <a:p>
            <a:r>
              <a:rPr lang="en-US" dirty="0" smtClean="0">
                <a:latin typeface="Arial"/>
              </a:rPr>
              <a:t>Survey your application site for slope and locations of water table, surface water, and storm drains.</a:t>
            </a:r>
            <a:endParaRPr lang="en-US" dirty="0"/>
          </a:p>
        </p:txBody>
      </p:sp>
      <p:pic>
        <p:nvPicPr>
          <p:cNvPr id="11268" name="Picture 4" descr="http://farm1.staticflickr.com/35/69699786_fbd187b39e.jpg"/>
          <p:cNvPicPr>
            <a:picLocks noChangeAspect="1" noChangeArrowheads="1"/>
          </p:cNvPicPr>
          <p:nvPr/>
        </p:nvPicPr>
        <p:blipFill>
          <a:blip r:embed="rId4" cstate="print"/>
          <a:srcRect/>
          <a:stretch>
            <a:fillRect/>
          </a:stretch>
        </p:blipFill>
        <p:spPr bwMode="auto">
          <a:xfrm>
            <a:off x="1447800" y="2362200"/>
            <a:ext cx="6477458" cy="4313988"/>
          </a:xfrm>
          <a:prstGeom prst="rect">
            <a:avLst/>
          </a:prstGeom>
          <a:noFill/>
        </p:spPr>
      </p:pic>
      <p:sp>
        <p:nvSpPr>
          <p:cNvPr id="5" name="TextBox 4"/>
          <p:cNvSpPr txBox="1"/>
          <p:nvPr/>
        </p:nvSpPr>
        <p:spPr>
          <a:xfrm>
            <a:off x="6134100" y="6414578"/>
            <a:ext cx="1806905" cy="261610"/>
          </a:xfrm>
          <a:prstGeom prst="rect">
            <a:avLst/>
          </a:prstGeom>
          <a:noFill/>
        </p:spPr>
        <p:txBody>
          <a:bodyPr wrap="none" rtlCol="0">
            <a:spAutoFit/>
          </a:bodyPr>
          <a:lstStyle/>
          <a:p>
            <a:r>
              <a:rPr lang="en-US" sz="1100" dirty="0" smtClean="0">
                <a:solidFill>
                  <a:schemeClr val="bg1"/>
                </a:solidFill>
              </a:rPr>
              <a:t>Photo courtesy of bgreenlee</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438"/>
            <a:ext cx="8686800" cy="487362"/>
          </a:xfrm>
        </p:spPr>
        <p:txBody>
          <a:bodyPr>
            <a:noAutofit/>
          </a:bodyPr>
          <a:lstStyle/>
          <a:p>
            <a:pPr marR="0" rtl="0"/>
            <a:r>
              <a:rPr lang="en-US" sz="4000" baseline="0" dirty="0" smtClean="0"/>
              <a:t>Find out the depth of the water table.</a:t>
            </a:r>
          </a:p>
        </p:txBody>
      </p:sp>
      <p:pic>
        <p:nvPicPr>
          <p:cNvPr id="10242" name="Picture 2" descr="http://farm3.staticflickr.com/2458/3623949644_ec0e0f9c0f.jpg"/>
          <p:cNvPicPr>
            <a:picLocks noChangeAspect="1" noChangeArrowheads="1"/>
          </p:cNvPicPr>
          <p:nvPr/>
        </p:nvPicPr>
        <p:blipFill>
          <a:blip r:embed="rId4" cstate="print"/>
          <a:srcRect/>
          <a:stretch>
            <a:fillRect/>
          </a:stretch>
        </p:blipFill>
        <p:spPr bwMode="auto">
          <a:xfrm>
            <a:off x="2351227" y="890081"/>
            <a:ext cx="4430573" cy="5891719"/>
          </a:xfrm>
          <a:prstGeom prst="rect">
            <a:avLst/>
          </a:prstGeom>
          <a:noFill/>
        </p:spPr>
      </p:pic>
      <p:sp>
        <p:nvSpPr>
          <p:cNvPr id="5" name="TextBox 4"/>
          <p:cNvSpPr txBox="1"/>
          <p:nvPr/>
        </p:nvSpPr>
        <p:spPr>
          <a:xfrm>
            <a:off x="4574144" y="6532000"/>
            <a:ext cx="2207656" cy="261610"/>
          </a:xfrm>
          <a:prstGeom prst="rect">
            <a:avLst/>
          </a:prstGeom>
          <a:noFill/>
        </p:spPr>
        <p:txBody>
          <a:bodyPr wrap="none" rtlCol="0">
            <a:spAutoFit/>
          </a:bodyPr>
          <a:lstStyle/>
          <a:p>
            <a:r>
              <a:rPr lang="en-US" sz="1100" dirty="0" smtClean="0">
                <a:solidFill>
                  <a:schemeClr val="bg1"/>
                </a:solidFill>
              </a:rPr>
              <a:t>Photo courtesy of urbanworkbench</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marR="0" rtl="0"/>
            <a:r>
              <a:rPr lang="en-US" baseline="0" dirty="0" smtClean="0"/>
              <a:t>Do not apply pesticides on steep slopes with compacted soil.</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70658" name="Picture 2" descr="E:\Projects-Research &amp; Extension\Water Quality Curriculum\Images from Sue 10_9\IMG_3183.JPG"/>
          <p:cNvPicPr>
            <a:picLocks noChangeAspect="1" noChangeArrowheads="1"/>
          </p:cNvPicPr>
          <p:nvPr/>
        </p:nvPicPr>
        <p:blipFill>
          <a:blip r:embed="rId5" cstate="print"/>
          <a:srcRect/>
          <a:stretch>
            <a:fillRect/>
          </a:stretch>
        </p:blipFill>
        <p:spPr bwMode="auto">
          <a:xfrm>
            <a:off x="1082042" y="1489545"/>
            <a:ext cx="6934198" cy="5200814"/>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1676400"/>
            <a:ext cx="7315200" cy="4876800"/>
          </a:xfrm>
          <a:prstGeom prst="rect">
            <a:avLst/>
          </a:prstGeom>
        </p:spPr>
      </p:pic>
      <p:sp>
        <p:nvSpPr>
          <p:cNvPr id="6" name="Rectangle 5"/>
          <p:cNvSpPr/>
          <p:nvPr/>
        </p:nvSpPr>
        <p:spPr>
          <a:xfrm>
            <a:off x="762000" y="228600"/>
            <a:ext cx="7696200" cy="1323439"/>
          </a:xfrm>
          <a:prstGeom prst="rect">
            <a:avLst/>
          </a:prstGeom>
        </p:spPr>
        <p:txBody>
          <a:bodyPr wrap="square">
            <a:spAutoFit/>
          </a:bodyPr>
          <a:lstStyle/>
          <a:p>
            <a:pPr algn="ctr"/>
            <a:r>
              <a:rPr lang="en-US" sz="4000" dirty="0" smtClean="0">
                <a:latin typeface="+mj-lt"/>
                <a:cs typeface="Arial" pitchFamily="34" charset="0"/>
              </a:rPr>
              <a:t>Avoid spraying pesticides on and around hard surfaces.</a:t>
            </a:r>
            <a:endParaRPr lang="en-US" sz="4000" dirty="0">
              <a:latin typeface="+mj-lt"/>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38323209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sz="4000" baseline="0" dirty="0" smtClean="0"/>
              <a:t>Do not apply over storm drains.</a:t>
            </a:r>
          </a:p>
        </p:txBody>
      </p:sp>
      <p:pic>
        <p:nvPicPr>
          <p:cNvPr id="7170" name="Picture 2" descr="http://farm5.staticflickr.com/4113/4997954114_c6bde64ee1.jpg"/>
          <p:cNvPicPr>
            <a:picLocks noChangeAspect="1" noChangeArrowheads="1"/>
          </p:cNvPicPr>
          <p:nvPr/>
        </p:nvPicPr>
        <p:blipFill>
          <a:blip r:embed="rId4" cstate="print"/>
          <a:srcRect/>
          <a:stretch>
            <a:fillRect/>
          </a:stretch>
        </p:blipFill>
        <p:spPr bwMode="auto">
          <a:xfrm>
            <a:off x="1219200" y="1485900"/>
            <a:ext cx="6781800" cy="5086350"/>
          </a:xfrm>
          <a:prstGeom prst="rect">
            <a:avLst/>
          </a:prstGeom>
          <a:noFill/>
        </p:spPr>
      </p:pic>
      <p:sp>
        <p:nvSpPr>
          <p:cNvPr id="4" name="TextBox 3"/>
          <p:cNvSpPr txBox="1"/>
          <p:nvPr/>
        </p:nvSpPr>
        <p:spPr>
          <a:xfrm>
            <a:off x="1160544" y="6324600"/>
            <a:ext cx="2420856" cy="261610"/>
          </a:xfrm>
          <a:prstGeom prst="rect">
            <a:avLst/>
          </a:prstGeom>
          <a:noFill/>
        </p:spPr>
        <p:txBody>
          <a:bodyPr wrap="none" rtlCol="0">
            <a:spAutoFit/>
          </a:bodyPr>
          <a:lstStyle/>
          <a:p>
            <a:r>
              <a:rPr lang="en-US" sz="1100" dirty="0" smtClean="0">
                <a:solidFill>
                  <a:schemeClr val="bg1"/>
                </a:solidFill>
              </a:rPr>
              <a:t>Photo courtesy of Crowbeak.Sasquatch</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marR="0" rtl="0"/>
            <a:r>
              <a:rPr lang="en-US" sz="4000" baseline="0" dirty="0" smtClean="0"/>
              <a:t>Establish buffers next to lakes, streams, and other water bodies.</a:t>
            </a:r>
            <a:endParaRPr lang="en-US" sz="4000" baseline="0" dirty="0" smtClean="0">
              <a:latin typeface="Times New Roman"/>
            </a:endParaRPr>
          </a:p>
        </p:txBody>
      </p:sp>
      <p:pic>
        <p:nvPicPr>
          <p:cNvPr id="8194" name="Picture 2" descr="http://farm1.staticflickr.com/22/27697879_508cdabad0.jpg"/>
          <p:cNvPicPr>
            <a:picLocks noChangeAspect="1" noChangeArrowheads="1"/>
          </p:cNvPicPr>
          <p:nvPr/>
        </p:nvPicPr>
        <p:blipFill>
          <a:blip r:embed="rId4" cstate="print"/>
          <a:srcRect/>
          <a:stretch>
            <a:fillRect/>
          </a:stretch>
        </p:blipFill>
        <p:spPr bwMode="auto">
          <a:xfrm>
            <a:off x="1371600" y="1676400"/>
            <a:ext cx="6596190" cy="4933951"/>
          </a:xfrm>
          <a:prstGeom prst="rect">
            <a:avLst/>
          </a:prstGeom>
          <a:noFill/>
        </p:spPr>
      </p:pic>
      <p:sp>
        <p:nvSpPr>
          <p:cNvPr id="4" name="TextBox 3"/>
          <p:cNvSpPr txBox="1"/>
          <p:nvPr/>
        </p:nvSpPr>
        <p:spPr>
          <a:xfrm>
            <a:off x="6324600" y="6356361"/>
            <a:ext cx="1686680" cy="261610"/>
          </a:xfrm>
          <a:prstGeom prst="rect">
            <a:avLst/>
          </a:prstGeom>
          <a:noFill/>
        </p:spPr>
        <p:txBody>
          <a:bodyPr wrap="none" rtlCol="0">
            <a:spAutoFit/>
          </a:bodyPr>
          <a:lstStyle/>
          <a:p>
            <a:r>
              <a:rPr lang="en-US" sz="1100" dirty="0" smtClean="0">
                <a:solidFill>
                  <a:schemeClr val="bg1">
                    <a:lumMod val="95000"/>
                  </a:schemeClr>
                </a:solidFill>
              </a:rPr>
              <a:t>Photo courtesy of esteban</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33364" cy="1249362"/>
          </a:xfrm>
          <a:solidFill>
            <a:schemeClr val="accent1"/>
          </a:solidFill>
        </p:spPr>
        <p:txBody>
          <a:bodyPr>
            <a:noAutofit/>
          </a:bodyPr>
          <a:lstStyle/>
          <a:p>
            <a:r>
              <a:rPr lang="en-US" sz="3400" dirty="0" smtClean="0">
                <a:latin typeface="Arial"/>
              </a:rPr>
              <a:t>Choose the least hazardous, most effective product and application technique.</a:t>
            </a:r>
            <a:endParaRPr lang="en-US" sz="3400" dirty="0"/>
          </a:p>
        </p:txBody>
      </p:sp>
      <p:pic>
        <p:nvPicPr>
          <p:cNvPr id="4" name="Picture 3" descr="lookatlabel.jpg"/>
          <p:cNvPicPr>
            <a:picLocks noChangeAspect="1"/>
          </p:cNvPicPr>
          <p:nvPr/>
        </p:nvPicPr>
        <p:blipFill>
          <a:blip r:embed="rId4" cstate="print"/>
          <a:stretch>
            <a:fillRect/>
          </a:stretch>
        </p:blipFill>
        <p:spPr>
          <a:xfrm>
            <a:off x="990600" y="1828799"/>
            <a:ext cx="7315200" cy="4564685"/>
          </a:xfrm>
          <a:prstGeom prst="rect">
            <a:avLst/>
          </a:prstGeom>
          <a:ln>
            <a:noFill/>
          </a:ln>
          <a:effectLst>
            <a:softEdge rad="112500"/>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1143000"/>
          </a:xfrm>
        </p:spPr>
        <p:txBody>
          <a:bodyPr>
            <a:noAutofit/>
          </a:bodyPr>
          <a:lstStyle/>
          <a:p>
            <a:pPr marR="0" rtl="0"/>
            <a:r>
              <a:rPr lang="en-US" sz="4000" baseline="0" dirty="0" smtClean="0"/>
              <a:t>Read the label, paying particular attention to environmental precautions.</a:t>
            </a:r>
          </a:p>
        </p:txBody>
      </p:sp>
      <p:pic>
        <p:nvPicPr>
          <p:cNvPr id="6" name="Picture 5" descr="http://npic.orst.edu/images/safeusebnr.jpg"/>
          <p:cNvPicPr>
            <a:picLocks noChangeAspect="1" noChangeArrowheads="1"/>
          </p:cNvPicPr>
          <p:nvPr/>
        </p:nvPicPr>
        <p:blipFill>
          <a:blip r:embed="rId4" cstate="print"/>
          <a:srcRect/>
          <a:stretch>
            <a:fillRect/>
          </a:stretch>
        </p:blipFill>
        <p:spPr bwMode="auto">
          <a:xfrm>
            <a:off x="381000" y="2038350"/>
            <a:ext cx="8572500" cy="428625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Follow label rates and application intervals.</a:t>
            </a:r>
          </a:p>
        </p:txBody>
      </p:sp>
      <p:pic>
        <p:nvPicPr>
          <p:cNvPr id="4102" name="Picture 6" descr="http://apps.rhs.org.uk/advice/ACEImages/PUB0009020_204518.jpg"/>
          <p:cNvPicPr>
            <a:picLocks noChangeAspect="1" noChangeArrowheads="1"/>
          </p:cNvPicPr>
          <p:nvPr/>
        </p:nvPicPr>
        <p:blipFill>
          <a:blip r:embed="rId4" cstate="print"/>
          <a:srcRect/>
          <a:stretch>
            <a:fillRect/>
          </a:stretch>
        </p:blipFill>
        <p:spPr bwMode="auto">
          <a:xfrm>
            <a:off x="1066800" y="1752600"/>
            <a:ext cx="7200897" cy="4800600"/>
          </a:xfrm>
          <a:prstGeom prst="rect">
            <a:avLst/>
          </a:prstGeom>
          <a:noFill/>
        </p:spPr>
      </p:pic>
      <p:sp>
        <p:nvSpPr>
          <p:cNvPr id="9" name="TextBox 8"/>
          <p:cNvSpPr txBox="1"/>
          <p:nvPr/>
        </p:nvSpPr>
        <p:spPr>
          <a:xfrm rot="16200000">
            <a:off x="156296" y="5406306"/>
            <a:ext cx="2082621" cy="261610"/>
          </a:xfrm>
          <a:prstGeom prst="rect">
            <a:avLst/>
          </a:prstGeom>
          <a:noFill/>
        </p:spPr>
        <p:txBody>
          <a:bodyPr wrap="none" rtlCol="0">
            <a:spAutoFit/>
          </a:bodyPr>
          <a:lstStyle/>
          <a:p>
            <a:r>
              <a:rPr lang="en-US" sz="1100" dirty="0" smtClean="0">
                <a:solidFill>
                  <a:schemeClr val="bg1"/>
                </a:solidFill>
              </a:rPr>
              <a:t>Photo courtesy of John Trenholm</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Use s</a:t>
            </a:r>
            <a:r>
              <a:rPr lang="en-US" baseline="0" dirty="0" smtClean="0">
                <a:cs typeface="Arial" pitchFamily="34" charset="0"/>
              </a:rPr>
              <a:t>cience-based best management practices </a:t>
            </a:r>
            <a:r>
              <a:rPr lang="en-US" dirty="0" smtClean="0">
                <a:cs typeface="Arial" pitchFamily="34" charset="0"/>
              </a:rPr>
              <a:t>to protect water</a:t>
            </a:r>
            <a:r>
              <a:rPr lang="en-US" baseline="0" dirty="0" smtClean="0">
                <a:cs typeface="Arial" pitchFamily="34" charset="0"/>
              </a:rPr>
              <a:t>.</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46081" name="Picture 1"/>
          <p:cNvPicPr>
            <a:picLocks noChangeAspect="1" noChangeArrowheads="1"/>
          </p:cNvPicPr>
          <p:nvPr/>
        </p:nvPicPr>
        <p:blipFill>
          <a:blip r:embed="rId5" cstate="print"/>
          <a:srcRect/>
          <a:stretch>
            <a:fillRect/>
          </a:stretch>
        </p:blipFill>
        <p:spPr bwMode="auto">
          <a:xfrm>
            <a:off x="1162944" y="1633031"/>
            <a:ext cx="6729040" cy="5046780"/>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Always calibrate and maintain your equipment.</a:t>
            </a:r>
          </a:p>
        </p:txBody>
      </p:sp>
      <p:sp>
        <p:nvSpPr>
          <p:cNvPr id="6" name="TextBox 5"/>
          <p:cNvSpPr txBox="1"/>
          <p:nvPr/>
        </p:nvSpPr>
        <p:spPr>
          <a:xfrm>
            <a:off x="1295400" y="6248400"/>
            <a:ext cx="1364925" cy="369332"/>
          </a:xfrm>
          <a:prstGeom prst="rect">
            <a:avLst/>
          </a:prstGeom>
          <a:noFill/>
        </p:spPr>
        <p:txBody>
          <a:bodyPr wrap="none" rtlCol="0">
            <a:spAutoFit/>
          </a:bodyPr>
          <a:lstStyle/>
          <a:p>
            <a:r>
              <a:rPr lang="en-US" dirty="0" smtClean="0">
                <a:solidFill>
                  <a:schemeClr val="bg1">
                    <a:lumMod val="95000"/>
                  </a:schemeClr>
                </a:solidFill>
              </a:rPr>
              <a:t>by UNL PSEP</a:t>
            </a:r>
            <a:endParaRPr lang="en-US" dirty="0">
              <a:solidFill>
                <a:schemeClr val="bg1">
                  <a:lumMod val="95000"/>
                </a:schemeClr>
              </a:solidFill>
            </a:endParaRPr>
          </a:p>
        </p:txBody>
      </p:sp>
      <p:pic>
        <p:nvPicPr>
          <p:cNvPr id="4" name="Picture 3" descr="IMG_4100(1).jpg"/>
          <p:cNvPicPr>
            <a:picLocks noChangeAspect="1"/>
          </p:cNvPicPr>
          <p:nvPr/>
        </p:nvPicPr>
        <p:blipFill>
          <a:blip r:embed="rId4" cstate="print"/>
          <a:stretch>
            <a:fillRect/>
          </a:stretch>
        </p:blipFill>
        <p:spPr>
          <a:xfrm>
            <a:off x="1371600" y="1638300"/>
            <a:ext cx="6553200" cy="49149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pPr marR="0" rtl="0"/>
            <a:r>
              <a:rPr lang="en-US" sz="4000" baseline="0" dirty="0" smtClean="0"/>
              <a:t>Manage irrigation to reduce the chance of pesticides moving into water.</a:t>
            </a:r>
          </a:p>
        </p:txBody>
      </p:sp>
      <p:pic>
        <p:nvPicPr>
          <p:cNvPr id="2050" name="Picture 2" descr="http://farm7.staticflickr.com/6012/5924235924_316efbae23.jpg"/>
          <p:cNvPicPr>
            <a:picLocks noChangeAspect="1" noChangeArrowheads="1"/>
          </p:cNvPicPr>
          <p:nvPr/>
        </p:nvPicPr>
        <p:blipFill>
          <a:blip r:embed="rId4" cstate="print"/>
          <a:srcRect/>
          <a:stretch>
            <a:fillRect/>
          </a:stretch>
        </p:blipFill>
        <p:spPr bwMode="auto">
          <a:xfrm>
            <a:off x="990600" y="1676400"/>
            <a:ext cx="7322520" cy="4876800"/>
          </a:xfrm>
          <a:prstGeom prst="rect">
            <a:avLst/>
          </a:prstGeom>
          <a:noFill/>
        </p:spPr>
      </p:pic>
      <p:sp>
        <p:nvSpPr>
          <p:cNvPr id="4" name="TextBox 3"/>
          <p:cNvSpPr txBox="1"/>
          <p:nvPr/>
        </p:nvSpPr>
        <p:spPr>
          <a:xfrm>
            <a:off x="6705600" y="6291590"/>
            <a:ext cx="1645002" cy="261610"/>
          </a:xfrm>
          <a:prstGeom prst="rect">
            <a:avLst/>
          </a:prstGeom>
          <a:noFill/>
        </p:spPr>
        <p:txBody>
          <a:bodyPr wrap="none" rtlCol="0">
            <a:spAutoFit/>
          </a:bodyPr>
          <a:lstStyle/>
          <a:p>
            <a:r>
              <a:rPr lang="en-US" sz="1100" dirty="0" smtClean="0">
                <a:solidFill>
                  <a:schemeClr val="bg1">
                    <a:lumMod val="95000"/>
                  </a:schemeClr>
                </a:solidFill>
              </a:rPr>
              <a:t>Photo courtesy of dibytes</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a:solidFill>
            <a:schemeClr val="accent1"/>
          </a:solidFill>
        </p:spPr>
        <p:txBody>
          <a:bodyPr>
            <a:normAutofit fontScale="90000"/>
          </a:bodyPr>
          <a:lstStyle/>
          <a:p>
            <a:r>
              <a:rPr lang="en-US" dirty="0" smtClean="0">
                <a:latin typeface="Arial" pitchFamily="34" charset="0"/>
                <a:cs typeface="Arial" pitchFamily="34" charset="0"/>
              </a:rPr>
              <a:t>Adjust sprinkler heads so that water is applied only on vegetation.</a:t>
            </a:r>
            <a:endParaRPr lang="en-US" dirty="0">
              <a:latin typeface="Arial" pitchFamily="34" charset="0"/>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1026" name="Picture 2" descr="E:\Projects-Research &amp; Extension\Water Quality Curriculum\Images from Sue 10_9\IMG_1058.JPG"/>
          <p:cNvPicPr>
            <a:picLocks noChangeAspect="1" noChangeArrowheads="1"/>
          </p:cNvPicPr>
          <p:nvPr/>
        </p:nvPicPr>
        <p:blipFill>
          <a:blip r:embed="rId5" cstate="print"/>
          <a:srcRect/>
          <a:stretch>
            <a:fillRect/>
          </a:stretch>
        </p:blipFill>
        <p:spPr bwMode="auto">
          <a:xfrm>
            <a:off x="1583998" y="2065468"/>
            <a:ext cx="6125976" cy="4594629"/>
          </a:xfrm>
          <a:prstGeom prst="rect">
            <a:avLst/>
          </a:prstGeom>
          <a:noFill/>
        </p:spPr>
      </p:pic>
    </p:spTree>
    <p:custDataLst>
      <p:tags r:id="rId1"/>
    </p:custDataLst>
    <p:extLst>
      <p:ext uri="{BB962C8B-B14F-4D97-AF65-F5344CB8AC3E}">
        <p14:creationId xmlns:p14="http://schemas.microsoft.com/office/powerpoint/2010/main" val="26886423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8001000" cy="1323439"/>
          </a:xfrm>
          <a:prstGeom prst="rect">
            <a:avLst/>
          </a:prstGeom>
        </p:spPr>
        <p:txBody>
          <a:bodyPr wrap="square">
            <a:spAutoFit/>
          </a:bodyPr>
          <a:lstStyle/>
          <a:p>
            <a:pPr algn="ctr"/>
            <a:r>
              <a:rPr lang="en-US" sz="4000" dirty="0" smtClean="0">
                <a:latin typeface="+mj-lt"/>
                <a:cs typeface="Arial" pitchFamily="34" charset="0"/>
              </a:rPr>
              <a:t>Establish a buffer between your lawn and the sidewalk or street.</a:t>
            </a:r>
          </a:p>
        </p:txBody>
      </p:sp>
      <p:pic>
        <p:nvPicPr>
          <p:cNvPr id="3" name="Picture 2" descr="100_2344.JPG"/>
          <p:cNvPicPr>
            <a:picLocks noChangeAspect="1"/>
          </p:cNvPicPr>
          <p:nvPr/>
        </p:nvPicPr>
        <p:blipFill>
          <a:blip r:embed="rId4" cstate="print"/>
          <a:stretch>
            <a:fillRect/>
          </a:stretch>
        </p:blipFill>
        <p:spPr>
          <a:xfrm>
            <a:off x="1676400" y="1905000"/>
            <a:ext cx="6019800" cy="451485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457200"/>
            <a:ext cx="8001000" cy="1323439"/>
          </a:xfrm>
          <a:prstGeom prst="rect">
            <a:avLst/>
          </a:prstGeom>
        </p:spPr>
        <p:txBody>
          <a:bodyPr wrap="square">
            <a:spAutoFit/>
          </a:bodyPr>
          <a:lstStyle/>
          <a:p>
            <a:pPr algn="ctr"/>
            <a:r>
              <a:rPr lang="en-US" sz="4000" dirty="0" smtClean="0">
                <a:latin typeface="+mj-lt"/>
                <a:cs typeface="Arial" pitchFamily="34" charset="0"/>
              </a:rPr>
              <a:t>Install rain gardens to allow runoff to soak into the ground. </a:t>
            </a:r>
          </a:p>
        </p:txBody>
      </p:sp>
      <p:pic>
        <p:nvPicPr>
          <p:cNvPr id="128002" name="Picture 2" descr="http://farm8.staticflickr.com/7160/6506890111_13a3b3b20e.jpg"/>
          <p:cNvPicPr>
            <a:picLocks noChangeAspect="1" noChangeArrowheads="1"/>
          </p:cNvPicPr>
          <p:nvPr/>
        </p:nvPicPr>
        <p:blipFill>
          <a:blip r:embed="rId4" cstate="print"/>
          <a:srcRect/>
          <a:stretch>
            <a:fillRect/>
          </a:stretch>
        </p:blipFill>
        <p:spPr bwMode="auto">
          <a:xfrm>
            <a:off x="1752600" y="1981200"/>
            <a:ext cx="6096000" cy="4572000"/>
          </a:xfrm>
          <a:prstGeom prst="rect">
            <a:avLst/>
          </a:prstGeom>
          <a:noFill/>
        </p:spPr>
      </p:pic>
      <p:sp>
        <p:nvSpPr>
          <p:cNvPr id="7" name="TextBox 6"/>
          <p:cNvSpPr txBox="1"/>
          <p:nvPr/>
        </p:nvSpPr>
        <p:spPr>
          <a:xfrm>
            <a:off x="1741209" y="6296680"/>
            <a:ext cx="1779654" cy="261610"/>
          </a:xfrm>
          <a:prstGeom prst="rect">
            <a:avLst/>
          </a:prstGeom>
          <a:noFill/>
        </p:spPr>
        <p:txBody>
          <a:bodyPr wrap="none" rtlCol="0">
            <a:spAutoFit/>
          </a:bodyPr>
          <a:lstStyle/>
          <a:p>
            <a:r>
              <a:rPr lang="en-US" sz="1100" dirty="0" smtClean="0">
                <a:solidFill>
                  <a:schemeClr val="bg1">
                    <a:lumMod val="95000"/>
                  </a:schemeClr>
                </a:solidFill>
              </a:rPr>
              <a:t>Photo courtesy of UNL PSEP</a:t>
            </a:r>
            <a:endParaRPr lang="en-US" sz="1100" dirty="0">
              <a:solidFill>
                <a:schemeClr val="bg1">
                  <a:lumMod val="95000"/>
                </a:schemeClr>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5969432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249362"/>
          </a:xfrm>
          <a:solidFill>
            <a:schemeClr val="accent1"/>
          </a:solidFill>
        </p:spPr>
        <p:txBody>
          <a:bodyPr>
            <a:noAutofit/>
          </a:bodyPr>
          <a:lstStyle/>
          <a:p>
            <a:r>
              <a:rPr lang="en-US" sz="4000" dirty="0" smtClean="0">
                <a:latin typeface="Arial"/>
              </a:rPr>
              <a:t>Local and regional resources are available.</a:t>
            </a:r>
            <a:endParaRPr lang="en-US" sz="40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9400" y="1828800"/>
            <a:ext cx="5994400" cy="44958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300182411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
        <p:nvSpPr>
          <p:cNvPr id="3" name="TextBox 2"/>
          <p:cNvSpPr txBox="1"/>
          <p:nvPr/>
        </p:nvSpPr>
        <p:spPr>
          <a:xfrm>
            <a:off x="758142" y="298167"/>
            <a:ext cx="7627716" cy="1569660"/>
          </a:xfrm>
          <a:prstGeom prst="rect">
            <a:avLst/>
          </a:prstGeom>
          <a:noFill/>
        </p:spPr>
        <p:txBody>
          <a:bodyPr wrap="square" rtlCol="0">
            <a:spAutoFit/>
          </a:bodyPr>
          <a:lstStyle/>
          <a:p>
            <a:pPr algn="ctr"/>
            <a:r>
              <a:rPr lang="en-US" sz="3200" dirty="0" smtClean="0"/>
              <a:t>The Western IPM Center would like to thank the following people for their assistance reviewing this training module: </a:t>
            </a:r>
            <a:endParaRPr lang="en-US" sz="3200" dirty="0"/>
          </a:p>
        </p:txBody>
      </p:sp>
      <p:sp>
        <p:nvSpPr>
          <p:cNvPr id="9" name="Rectangle 8"/>
          <p:cNvSpPr/>
          <p:nvPr/>
        </p:nvSpPr>
        <p:spPr>
          <a:xfrm>
            <a:off x="457200" y="2034548"/>
            <a:ext cx="8219209" cy="4154984"/>
          </a:xfrm>
          <a:prstGeom prst="rect">
            <a:avLst/>
          </a:prstGeom>
        </p:spPr>
        <p:txBody>
          <a:bodyPr wrap="square">
            <a:spAutoFit/>
          </a:bodyPr>
          <a:lstStyle/>
          <a:p>
            <a:r>
              <a:rPr lang="en-US" sz="2400" dirty="0"/>
              <a:t>Troy </a:t>
            </a:r>
            <a:r>
              <a:rPr lang="en-US" sz="2400" dirty="0" err="1" smtClean="0"/>
              <a:t>Bauder</a:t>
            </a:r>
            <a:r>
              <a:rPr lang="en-US" sz="2400" dirty="0" smtClean="0"/>
              <a:t>, Colorado State University</a:t>
            </a:r>
            <a:endParaRPr lang="en-US" sz="2400" dirty="0"/>
          </a:p>
          <a:p>
            <a:r>
              <a:rPr lang="en-US" sz="2400" dirty="0" smtClean="0"/>
              <a:t>Eric </a:t>
            </a:r>
            <a:r>
              <a:rPr lang="en-US" sz="2400" dirty="0" err="1" smtClean="0"/>
              <a:t>Bernsten</a:t>
            </a:r>
            <a:r>
              <a:rPr lang="en-US" sz="2400" dirty="0" smtClean="0"/>
              <a:t>, California State Water Resources Control Board</a:t>
            </a:r>
          </a:p>
          <a:p>
            <a:r>
              <a:rPr lang="en-US" sz="2400" dirty="0" smtClean="0"/>
              <a:t>Herb Bolton, National Institute of Food and Agriculture</a:t>
            </a:r>
          </a:p>
          <a:p>
            <a:r>
              <a:rPr lang="en-US" sz="2400" dirty="0" smtClean="0"/>
              <a:t>Wayne Buhler, North Carolina State University</a:t>
            </a:r>
            <a:endParaRPr lang="en-US" sz="2400" dirty="0"/>
          </a:p>
          <a:p>
            <a:r>
              <a:rPr lang="en-US" sz="2400" dirty="0" smtClean="0"/>
              <a:t>Aimee Code, Northwest Center for Alternatives to Pesticides</a:t>
            </a:r>
          </a:p>
          <a:p>
            <a:r>
              <a:rPr lang="en-US" sz="2400" dirty="0" smtClean="0"/>
              <a:t>Pamela Geisel, University of California</a:t>
            </a:r>
          </a:p>
          <a:p>
            <a:r>
              <a:rPr lang="en-US" sz="2400" dirty="0" smtClean="0"/>
              <a:t>Kevin Masterson, Oregon Department of Agriculture</a:t>
            </a:r>
          </a:p>
          <a:p>
            <a:r>
              <a:rPr lang="en-US" sz="2400" dirty="0" smtClean="0"/>
              <a:t>Kelly McLain, Washington State Department of Agriculture</a:t>
            </a:r>
            <a:endParaRPr lang="en-US" sz="2400" dirty="0"/>
          </a:p>
          <a:p>
            <a:r>
              <a:rPr lang="en-US" sz="2400" dirty="0" smtClean="0"/>
              <a:t>Bob Simmons, Washington State University</a:t>
            </a:r>
          </a:p>
          <a:p>
            <a:r>
              <a:rPr lang="en-US" sz="2400" dirty="0" smtClean="0"/>
              <a:t>Andrew Sutherland, University of California</a:t>
            </a:r>
          </a:p>
          <a:p>
            <a:r>
              <a:rPr lang="en-US" sz="2400" dirty="0" smtClean="0"/>
              <a:t>Sherman </a:t>
            </a:r>
            <a:r>
              <a:rPr lang="en-US" sz="2400" dirty="0" err="1" smtClean="0"/>
              <a:t>Takatori</a:t>
            </a:r>
            <a:r>
              <a:rPr lang="en-US" sz="2400" dirty="0" smtClean="0"/>
              <a:t>, Idaho State Department of Agriculture</a:t>
            </a:r>
            <a:endParaRPr lang="en-US" sz="2400" dirty="0"/>
          </a:p>
        </p:txBody>
      </p:sp>
    </p:spTree>
    <p:extLst>
      <p:ext uri="{BB962C8B-B14F-4D97-AF65-F5344CB8AC3E}">
        <p14:creationId xmlns:p14="http://schemas.microsoft.com/office/powerpoint/2010/main" val="3292139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152400"/>
            <a:ext cx="4191000" cy="6248400"/>
          </a:xfrm>
          <a:solidFill>
            <a:schemeClr val="accent1"/>
          </a:solidFill>
        </p:spPr>
        <p:txBody>
          <a:bodyPr>
            <a:normAutofit/>
          </a:bodyPr>
          <a:lstStyle/>
          <a:p>
            <a:r>
              <a:rPr lang="en-US" dirty="0" smtClean="0">
                <a:latin typeface="Arial" pitchFamily="34" charset="0"/>
                <a:cs typeface="Arial" pitchFamily="34" charset="0"/>
              </a:rPr>
              <a:t>How can pesticides get into water?</a:t>
            </a:r>
            <a:endParaRPr lang="en-US" dirty="0">
              <a:latin typeface="Arial" pitchFamily="34" charset="0"/>
              <a:cs typeface="Arial" pitchFamily="34" charset="0"/>
            </a:endParaRPr>
          </a:p>
        </p:txBody>
      </p:sp>
      <p:sp>
        <p:nvSpPr>
          <p:cNvPr id="5" name="TextBox 4"/>
          <p:cNvSpPr txBox="1"/>
          <p:nvPr/>
        </p:nvSpPr>
        <p:spPr>
          <a:xfrm>
            <a:off x="304800" y="6139190"/>
            <a:ext cx="1742785" cy="261610"/>
          </a:xfrm>
          <a:prstGeom prst="rect">
            <a:avLst/>
          </a:prstGeom>
          <a:noFill/>
        </p:spPr>
        <p:txBody>
          <a:bodyPr wrap="none" rtlCol="0">
            <a:spAutoFit/>
          </a:bodyPr>
          <a:lstStyle/>
          <a:p>
            <a:r>
              <a:rPr lang="en-US" sz="1100" dirty="0" smtClean="0">
                <a:solidFill>
                  <a:schemeClr val="bg1"/>
                </a:solidFill>
              </a:rPr>
              <a:t>Photo courtesy of gmeador</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44033" name="Picture 1"/>
          <p:cNvPicPr>
            <a:picLocks noChangeAspect="1" noChangeArrowheads="1"/>
          </p:cNvPicPr>
          <p:nvPr/>
        </p:nvPicPr>
        <p:blipFill>
          <a:blip r:embed="rId5" cstate="print"/>
          <a:srcRect l="27193" t="672" r="24248"/>
          <a:stretch>
            <a:fillRect/>
          </a:stretch>
        </p:blipFill>
        <p:spPr bwMode="auto">
          <a:xfrm>
            <a:off x="70340" y="196947"/>
            <a:ext cx="4572000" cy="6234723"/>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457200" y="274638"/>
            <a:ext cx="8229600" cy="1143000"/>
          </a:xfrm>
          <a:prstGeom prst="rect">
            <a:avLst/>
          </a:prstGeom>
          <a:solidFill>
            <a:schemeClr val="accent1"/>
          </a:solidFill>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bg1"/>
                </a:solidFill>
                <a:effectLst/>
                <a:uLnTx/>
                <a:uFillTx/>
                <a:latin typeface="Arial" pitchFamily="34" charset="0"/>
                <a:ea typeface="+mj-ea"/>
                <a:cs typeface="Arial" pitchFamily="34" charset="0"/>
              </a:rPr>
              <a:t>There are several ways that</a:t>
            </a:r>
            <a:r>
              <a:rPr kumimoji="0" lang="en-US" sz="4400" b="0" i="0" u="none" strike="noStrike" kern="1200" cap="none" spc="0" normalizeH="0" noProof="0" dirty="0" smtClean="0">
                <a:ln>
                  <a:noFill/>
                </a:ln>
                <a:solidFill>
                  <a:schemeClr val="bg1"/>
                </a:solidFill>
                <a:effectLst/>
                <a:uLnTx/>
                <a:uFillTx/>
                <a:latin typeface="Arial" pitchFamily="34" charset="0"/>
                <a:ea typeface="+mj-ea"/>
                <a:cs typeface="Arial" pitchFamily="34" charset="0"/>
              </a:rPr>
              <a:t> pesticides get into water.</a:t>
            </a:r>
            <a:endParaRPr kumimoji="0" lang="en-US" sz="4400" b="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grpSp>
        <p:nvGrpSpPr>
          <p:cNvPr id="41" name="Group 40"/>
          <p:cNvGrpSpPr/>
          <p:nvPr/>
        </p:nvGrpSpPr>
        <p:grpSpPr>
          <a:xfrm>
            <a:off x="1295400" y="1600200"/>
            <a:ext cx="6248400" cy="4953000"/>
            <a:chOff x="914400" y="2133600"/>
            <a:chExt cx="4279392" cy="3663696"/>
          </a:xfrm>
        </p:grpSpPr>
        <p:pic>
          <p:nvPicPr>
            <p:cNvPr id="33" name="Picture 32" descr="pesticidetolandscape.jpg"/>
            <p:cNvPicPr>
              <a:picLocks noChangeAspect="1"/>
            </p:cNvPicPr>
            <p:nvPr/>
          </p:nvPicPr>
          <p:blipFill>
            <a:blip r:embed="rId3" cstate="print"/>
            <a:stretch>
              <a:fillRect/>
            </a:stretch>
          </p:blipFill>
          <p:spPr>
            <a:xfrm>
              <a:off x="914400" y="2133600"/>
              <a:ext cx="4279392" cy="1773936"/>
            </a:xfrm>
            <a:prstGeom prst="rect">
              <a:avLst/>
            </a:prstGeom>
            <a:ln>
              <a:noFill/>
            </a:ln>
            <a:effectLst>
              <a:softEdge rad="112500"/>
            </a:effectLst>
          </p:spPr>
        </p:pic>
        <p:pic>
          <p:nvPicPr>
            <p:cNvPr id="34" name="Picture 33" descr="sprinkler.jpg"/>
            <p:cNvPicPr>
              <a:picLocks noChangeAspect="1"/>
            </p:cNvPicPr>
            <p:nvPr/>
          </p:nvPicPr>
          <p:blipFill>
            <a:blip r:embed="rId4" cstate="print">
              <a:clrChange>
                <a:clrFrom>
                  <a:srgbClr val="FFFFFF"/>
                </a:clrFrom>
                <a:clrTo>
                  <a:srgbClr val="FFFFFF">
                    <a:alpha val="0"/>
                  </a:srgbClr>
                </a:clrTo>
              </a:clrChange>
            </a:blip>
            <a:stretch>
              <a:fillRect/>
            </a:stretch>
          </p:blipFill>
          <p:spPr>
            <a:xfrm>
              <a:off x="990600" y="2893447"/>
              <a:ext cx="1219200" cy="840353"/>
            </a:xfrm>
            <a:prstGeom prst="rect">
              <a:avLst/>
            </a:prstGeom>
          </p:spPr>
        </p:pic>
        <p:pic>
          <p:nvPicPr>
            <p:cNvPr id="36" name="Picture 35" descr="gutter.jpg"/>
            <p:cNvPicPr>
              <a:picLocks noChangeAspect="1"/>
            </p:cNvPicPr>
            <p:nvPr/>
          </p:nvPicPr>
          <p:blipFill>
            <a:blip r:embed="rId5" cstate="print"/>
            <a:stretch>
              <a:fillRect/>
            </a:stretch>
          </p:blipFill>
          <p:spPr>
            <a:xfrm>
              <a:off x="914400" y="3810000"/>
              <a:ext cx="4270248" cy="420624"/>
            </a:xfrm>
            <a:prstGeom prst="rect">
              <a:avLst/>
            </a:prstGeom>
            <a:ln>
              <a:noFill/>
            </a:ln>
            <a:effectLst>
              <a:softEdge rad="112500"/>
            </a:effectLst>
          </p:spPr>
        </p:pic>
        <p:pic>
          <p:nvPicPr>
            <p:cNvPr id="37" name="Picture 36" descr="runtoocean.jpg"/>
            <p:cNvPicPr>
              <a:picLocks noChangeAspect="1"/>
            </p:cNvPicPr>
            <p:nvPr/>
          </p:nvPicPr>
          <p:blipFill>
            <a:blip r:embed="rId6" cstate="print"/>
            <a:stretch>
              <a:fillRect/>
            </a:stretch>
          </p:blipFill>
          <p:spPr>
            <a:xfrm>
              <a:off x="914400" y="4114800"/>
              <a:ext cx="4279392" cy="1682496"/>
            </a:xfrm>
            <a:prstGeom prst="rect">
              <a:avLst/>
            </a:prstGeom>
            <a:ln>
              <a:noFill/>
            </a:ln>
            <a:effectLst>
              <a:softEdge rad="112500"/>
            </a:effectLst>
          </p:spPr>
        </p:pic>
        <p:sp>
          <p:nvSpPr>
            <p:cNvPr id="38" name="TextBox 37"/>
            <p:cNvSpPr txBox="1"/>
            <p:nvPr/>
          </p:nvSpPr>
          <p:spPr>
            <a:xfrm>
              <a:off x="3657600" y="3124200"/>
              <a:ext cx="1219200" cy="738664"/>
            </a:xfrm>
            <a:prstGeom prst="rect">
              <a:avLst/>
            </a:prstGeom>
            <a:noFill/>
          </p:spPr>
          <p:txBody>
            <a:bodyPr wrap="square" rtlCol="0">
              <a:spAutoFit/>
            </a:bodyPr>
            <a:lstStyle/>
            <a:p>
              <a:r>
                <a:rPr lang="en-US" sz="1400" dirty="0" smtClean="0"/>
                <a:t>Pesticide applied to landscape</a:t>
              </a:r>
              <a:endParaRPr lang="en-US" sz="1400" dirty="0"/>
            </a:p>
          </p:txBody>
        </p:sp>
        <p:sp>
          <p:nvSpPr>
            <p:cNvPr id="39" name="TextBox 38"/>
            <p:cNvSpPr txBox="1"/>
            <p:nvPr/>
          </p:nvSpPr>
          <p:spPr>
            <a:xfrm>
              <a:off x="914400" y="3581400"/>
              <a:ext cx="852492" cy="307777"/>
            </a:xfrm>
            <a:prstGeom prst="rect">
              <a:avLst/>
            </a:prstGeom>
            <a:noFill/>
          </p:spPr>
          <p:txBody>
            <a:bodyPr wrap="none" rtlCol="0">
              <a:spAutoFit/>
            </a:bodyPr>
            <a:lstStyle/>
            <a:p>
              <a:r>
                <a:rPr lang="en-US" sz="1400" dirty="0" smtClean="0"/>
                <a:t>Irrigation</a:t>
              </a:r>
              <a:endParaRPr lang="en-US" sz="1400" dirty="0"/>
            </a:p>
          </p:txBody>
        </p:sp>
        <p:sp>
          <p:nvSpPr>
            <p:cNvPr id="40" name="TextBox 39"/>
            <p:cNvSpPr txBox="1"/>
            <p:nvPr/>
          </p:nvSpPr>
          <p:spPr>
            <a:xfrm>
              <a:off x="3027854" y="4061936"/>
              <a:ext cx="1905000" cy="546384"/>
            </a:xfrm>
            <a:prstGeom prst="rect">
              <a:avLst/>
            </a:prstGeom>
            <a:noFill/>
          </p:spPr>
          <p:txBody>
            <a:bodyPr wrap="square" rtlCol="0">
              <a:spAutoFit/>
            </a:bodyPr>
            <a:lstStyle/>
            <a:p>
              <a:r>
                <a:rPr lang="en-US" sz="1400" dirty="0" smtClean="0"/>
                <a:t>Pesticides can run into gutters, storm drains, and eventually creeks, rivers, or oceans.</a:t>
              </a:r>
              <a:endParaRPr lang="en-US" sz="1400" dirty="0"/>
            </a:p>
          </p:txBody>
        </p:sp>
      </p:grpSp>
      <p:sp>
        <p:nvSpPr>
          <p:cNvPr id="2" name="TextBox 1"/>
          <p:cNvSpPr txBox="1"/>
          <p:nvPr/>
        </p:nvSpPr>
        <p:spPr>
          <a:xfrm>
            <a:off x="4724400" y="6172200"/>
            <a:ext cx="3334074" cy="261610"/>
          </a:xfrm>
          <a:prstGeom prst="rect">
            <a:avLst/>
          </a:prstGeom>
          <a:noFill/>
        </p:spPr>
        <p:txBody>
          <a:bodyPr wrap="square" rtlCol="0">
            <a:spAutoFit/>
          </a:bodyPr>
          <a:lstStyle/>
          <a:p>
            <a:r>
              <a:rPr lang="en-US" sz="1100" dirty="0" smtClean="0">
                <a:solidFill>
                  <a:schemeClr val="bg1"/>
                </a:solidFill>
              </a:rPr>
              <a:t>Graphics used with permission from UC IPM</a:t>
            </a:r>
            <a:endParaRPr lang="en-US" sz="1100" dirty="0">
              <a:solidFill>
                <a:schemeClr val="bg1"/>
              </a:solidFill>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670889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noFill/>
        </p:spPr>
        <p:txBody>
          <a:bodyPr>
            <a:noAutofit/>
          </a:bodyPr>
          <a:lstStyle/>
          <a:p>
            <a:r>
              <a:rPr lang="en-US" sz="4000" dirty="0" smtClean="0">
                <a:solidFill>
                  <a:schemeClr val="tx1"/>
                </a:solidFill>
                <a:cs typeface="Arial" pitchFamily="34" charset="0"/>
              </a:rPr>
              <a:t>Runoff can move pesticides off site.</a:t>
            </a:r>
            <a:endParaRPr lang="en-US" sz="4000" dirty="0">
              <a:solidFill>
                <a:schemeClr val="tx1"/>
              </a:solidFill>
              <a:cs typeface="Arial"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914" y="1254029"/>
            <a:ext cx="7536686" cy="499437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0958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7108" y="76200"/>
            <a:ext cx="6780627" cy="1143000"/>
          </a:xfrm>
          <a:noFill/>
        </p:spPr>
        <p:txBody>
          <a:bodyPr>
            <a:normAutofit fontScale="90000"/>
          </a:bodyPr>
          <a:lstStyle/>
          <a:p>
            <a:r>
              <a:rPr lang="en-US" dirty="0" smtClean="0">
                <a:solidFill>
                  <a:schemeClr val="tx1"/>
                </a:solidFill>
                <a:cs typeface="Arial" pitchFamily="34" charset="0"/>
              </a:rPr>
              <a:t>Pesticides can leach into the water table.</a:t>
            </a:r>
            <a:endParaRPr lang="en-US" dirty="0">
              <a:solidFill>
                <a:schemeClr val="tx1"/>
              </a:solidFill>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1026" name="Picture 2" descr="E:\Projects-Research &amp; Extension\Water Quality Curriculum\Images\soil leaching profile.jpg"/>
          <p:cNvPicPr>
            <a:picLocks noChangeAspect="1" noChangeArrowheads="1"/>
          </p:cNvPicPr>
          <p:nvPr/>
        </p:nvPicPr>
        <p:blipFill>
          <a:blip r:embed="rId4" cstate="print"/>
          <a:srcRect/>
          <a:stretch>
            <a:fillRect/>
          </a:stretch>
        </p:blipFill>
        <p:spPr bwMode="auto">
          <a:xfrm>
            <a:off x="2658297" y="1292430"/>
            <a:ext cx="4054475" cy="5414963"/>
          </a:xfrm>
          <a:prstGeom prst="rect">
            <a:avLst/>
          </a:prstGeom>
          <a:noFill/>
        </p:spPr>
      </p:pic>
      <p:sp>
        <p:nvSpPr>
          <p:cNvPr id="7" name="TextBox 4"/>
          <p:cNvSpPr txBox="1"/>
          <p:nvPr/>
        </p:nvSpPr>
        <p:spPr>
          <a:xfrm>
            <a:off x="2662966" y="6268728"/>
            <a:ext cx="1752600" cy="430887"/>
          </a:xfrm>
          <a:prstGeom prst="rect">
            <a:avLst/>
          </a:prstGeom>
          <a:noFill/>
          <a:ln w="19050">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smtClean="0">
                <a:solidFill>
                  <a:schemeClr val="bg1"/>
                </a:solidFill>
              </a:rPr>
              <a:t>Photo courtesy of </a:t>
            </a:r>
            <a:r>
              <a:rPr lang="en-US" sz="1100" dirty="0">
                <a:solidFill>
                  <a:schemeClr val="bg1"/>
                </a:solidFill>
              </a:rPr>
              <a:t>Kansas Geological Society </a:t>
            </a:r>
          </a:p>
        </p:txBody>
      </p:sp>
    </p:spTree>
    <p:extLst>
      <p:ext uri="{BB962C8B-B14F-4D97-AF65-F5344CB8AC3E}">
        <p14:creationId xmlns:p14="http://schemas.microsoft.com/office/powerpoint/2010/main" val="40379148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True"/>
  <p:tag name="COUNTDOWNSTYLE" val="-1"/>
  <p:tag name="INPUTSOURCE" val="1"/>
  <p:tag name="AUTOADVANCE" val="False"/>
  <p:tag name="RACEENDPOINTS" val="100"/>
  <p:tag name="TEAMSINLEADERBOARD" val="5"/>
  <p:tag name="DEFAULTNUMTEAMS" val="5"/>
  <p:tag name="CUSTOMCELLBACKCOLOR3" val="-268652"/>
  <p:tag name="DISPLAYDEVICEID" val="True"/>
  <p:tag name="GRIDFONTSIZE" val="12"/>
  <p:tag name="INCLUDENONRESPONDERS" val="False"/>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722948"/>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0"/>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POLLINGCYCLE" val="2"/>
  <p:tag name="POWERPOINTVERSION" val="12.0"/>
  <p:tag name="CORRECTPOINTVALUE" val="1"/>
  <p:tag name="BUBBLESIZEVISIBLE" val="True"/>
  <p:tag name="REVIEWONLY" val="False"/>
  <p:tag name="GRIDROTATIONINTERVAL" val="2"/>
  <p:tag name="MMPROD_NEXTUNIQUEID" val="10009"/>
  <p:tag name="PRRESPONSE5" val="6"/>
  <p:tag name="DELIMITERS" val="3.1"/>
  <p:tag name="TPFULLVERSION" val="4.3.2.1178"/>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ow can you protect water when using pesticides?&amp;quot;&quot;/&gt;&lt;property id=&quot;20307&quot; value=&quot;256&quot;/&gt;&lt;/object&gt;&lt;object type=&quot;3&quot; unique_id=&quot;10061&quot;&gt;&lt;property id=&quot;20148&quot; value=&quot;5&quot;/&gt;&lt;property id=&quot;20300&quot; value=&quot;Slide 5 - &amp;quot;How can pesticides get into water?&amp;quot;&quot;/&gt;&lt;property id=&quot;20307&quot; value=&quot;258&quot;/&gt;&lt;/object&gt;&lt;object type=&quot;3&quot; unique_id=&quot;22898&quot;&gt;&lt;property id=&quot;20148&quot; value=&quot;5&quot;/&gt;&lt;property id=&quot;20300&quot; value=&quot;Slide 30 - &amp;quot;Manage pests responsibly by following an integrated pest management program.&amp;quot;&quot;/&gt;&lt;property id=&quot;20307&quot; value=&quot;342&quot;/&gt;&lt;/object&gt;&lt;object type=&quot;3&quot; unique_id=&quot;23447&quot;&gt;&lt;property id=&quot;20148&quot; value=&quot;5&quot;/&gt;&lt;property id=&quot;20300&quot; value=&quot;Slide 17 - &amp;quot;Wind can blow pesticides into nearby waterways.&amp;amp;#x09;&amp;quot;&quot;/&gt;&lt;property id=&quot;20307&quot; value=&quot;356&quot;/&gt;&lt;/object&gt;&lt;object type=&quot;3&quot; unique_id=&quot;23718&quot;&gt;&lt;property id=&quot;20148&quot; value=&quot;5&quot;/&gt;&lt;property id=&quot;20300&quot; value=&quot;Slide 14 - &amp;quot;Improper pesticide handling can contaminate water.&amp;quot;&quot;/&gt;&lt;property id=&quot;20307&quot; value=&quot;360&quot;/&gt;&lt;/object&gt;&lt;object type=&quot;3&quot; unique_id=&quot;23726&quot;&gt;&lt;property id=&quot;20148&quot; value=&quot;5&quot;/&gt;&lt;property id=&quot;20300&quot; value=&quot;Slide 4 - &amp;quot;Use science-based best management practices to protect water.&amp;quot;&quot;/&gt;&lt;property id=&quot;20307&quot; value=&quot;391&quot;/&gt;&lt;/object&gt;&lt;object type=&quot;3&quot; unique_id=&quot;23727&quot;&gt;&lt;property id=&quot;20148&quot; value=&quot;5&quot;/&gt;&lt;property id=&quot;20300&quot; value=&quot;Slide 3 - &amp;quot;It is possible to use pesticides and protect water quality.&amp;quot;&quot;/&gt;&lt;property id=&quot;20307&quot; value=&quot;392&quot;/&gt;&lt;/object&gt;&lt;object type=&quot;3&quot; unique_id=&quot;23729&quot;&gt;&lt;property id=&quot;20148&quot; value=&quot;5&quot;/&gt;&lt;property id=&quot;20300&quot; value=&quot;Slide 9 - &amp;quot;Rain or excessive irrigation after a pesticide application may leach soluble pesticides.&amp;quot;&quot;/&gt;&lt;property id=&quot;20307&quot; value=&quot;409&quot;/&gt;&lt;/object&gt;&lt;object type=&quot;3&quot; unique_id=&quot;23730&quot;&gt;&lt;property id=&quot;20148&quot; value=&quot;5&quot;/&gt;&lt;property id=&quot;20300&quot; value=&quot;Slide 15 - &amp;quot;Weather conditions impact pesticide movement.&amp;quot;&quot;/&gt;&lt;property id=&quot;20307&quot; value=&quot;393&quot;/&gt;&lt;/object&gt;&lt;object type=&quot;3&quot; unique_id=&quot;23744&quot;&gt;&lt;property id=&quot;20148&quot; value=&quot;5&quot;/&gt;&lt;property id=&quot;20300&quot; value=&quot;Slide 29 - &amp;quot;Use science-based information to protect water.&amp;quot;&quot;/&gt;&lt;property id=&quot;20307&quot; value=&quot;395&quot;/&gt;&lt;/object&gt;&lt;object type=&quot;3&quot; unique_id=&quot;23745&quot;&gt;&lt;property id=&quot;20148&quot; value=&quot;5&quot;/&gt;&lt;property id=&quot;20300&quot; value=&quot;Slide 31 - &amp;quot;Identify the “perceived pest” and monitor pest populations.&amp;quot;&quot;/&gt;&lt;property id=&quot;20307&quot; value=&quot;372&quot;/&gt;&lt;/object&gt;&lt;object type=&quot;3&quot; unique_id=&quot;23746&quot;&gt;&lt;property id=&quot;20148&quot; value=&quot;5&quot;/&gt;&lt;property id=&quot;20300&quot; value=&quot;Slide 32 - &amp;quot;Determine if you need to take action and what management options are effective.&amp;quot;&quot;/&gt;&lt;property id=&quot;20307&quot; value=&quot;373&quot;/&gt;&lt;/object&gt;&lt;object type=&quot;3&quot; unique_id=&quot;23747&quot;&gt;&lt;property id=&quot;20148&quot; value=&quot;5&quot;/&gt;&lt;property id=&quot;20300&quot; value=&quot;Slide 33 - &amp;quot;Consider whether use of a pesticide is warranted.&amp;quot;&quot;/&gt;&lt;property id=&quot;20307&quot; value=&quot;374&quot;/&gt;&lt;/object&gt;&lt;object type=&quot;3&quot; unique_id=&quot;23748&quot;&gt;&lt;property id=&quot;20148&quot; value=&quot;5&quot;/&gt;&lt;property id=&quot;20300&quot; value=&quot;Slide 34 - &amp;quot;Always consider the weather before making an application.&amp;quot;&quot;/&gt;&lt;property id=&quot;20307&quot; value=&quot;397&quot;/&gt;&lt;/object&gt;&lt;object type=&quot;3&quot; unique_id=&quot;23749&quot;&gt;&lt;property id=&quot;20148&quot; value=&quot;5&quot;/&gt;&lt;property id=&quot;20300&quot; value=&quot;Slide 36 - &amp;quot;Check to see if rain is in the forecast.&amp;quot;&quot;/&gt;&lt;property id=&quot;20307&quot; value=&quot;375&quot;/&gt;&lt;/object&gt;&lt;object type=&quot;3&quot; unique_id=&quot;23750&quot;&gt;&lt;property id=&quot;20148&quot; value=&quot;5&quot;/&gt;&lt;property id=&quot;20300&quot; value=&quot;Slide 37 - &amp;quot;Don’t spray on windy days when drift might occur.&amp;quot;&quot;/&gt;&lt;property id=&quot;20307&quot; value=&quot;376&quot;/&gt;&lt;/object&gt;&lt;object type=&quot;3&quot; unique_id=&quot;23751&quot;&gt;&lt;property id=&quot;20148&quot; value=&quot;5&quot;/&gt;&lt;property id=&quot;20300&quot; value=&quot;Slide 38 - &amp;quot;Never spray when there is an inversion.&amp;quot;&quot;/&gt;&lt;property id=&quot;20307&quot; value=&quot;377&quot;/&gt;&lt;/object&gt;&lt;object type=&quot;3&quot; unique_id=&quot;23752&quot;&gt;&lt;property id=&quot;20148&quot; value=&quot;5&quot;/&gt;&lt;property id=&quot;20300&quot; value=&quot;Slide 39 - &amp;quot;Survey your application site for slope and locations of water table, surface water, and storm drains.&amp;quot;&quot;/&gt;&lt;property id=&quot;20307&quot; value=&quot;398&quot;/&gt;&lt;/object&gt;&lt;object type=&quot;3&quot; unique_id=&quot;23753&quot;&gt;&lt;property id=&quot;20148&quot; value=&quot;5&quot;/&gt;&lt;property id=&quot;20300&quot; value=&quot;Slide 40 - &amp;quot;Find out the depth of the water table.&amp;quot;&quot;/&gt;&lt;property id=&quot;20307&quot; value=&quot;378&quot;/&gt;&lt;/object&gt;&lt;object type=&quot;3&quot; unique_id=&quot;23754&quot;&gt;&lt;property id=&quot;20148&quot; value=&quot;5&quot;/&gt;&lt;property id=&quot;20300&quot; value=&quot;Slide 41 - &amp;quot;Do not apply pesticides on steep slopes with compacted soil.&amp;quot;&quot;/&gt;&lt;property id=&quot;20307&quot; value=&quot;379&quot;/&gt;&lt;/object&gt;&lt;object type=&quot;3&quot; unique_id=&quot;23755&quot;&gt;&lt;property id=&quot;20148&quot; value=&quot;5&quot;/&gt;&lt;property id=&quot;20300&quot; value=&quot;Slide 44 - &amp;quot;Establish buffers next to lakes, streams, and other water bodies.&amp;quot;&quot;/&gt;&lt;property id=&quot;20307&quot; value=&quot;380&quot;/&gt;&lt;/object&gt;&lt;object type=&quot;3&quot; unique_id=&quot;23756&quot;&gt;&lt;property id=&quot;20148&quot; value=&quot;5&quot;/&gt;&lt;property id=&quot;20300&quot; value=&quot;Slide 43 - &amp;quot;Do not apply over storm drains.&amp;quot;&quot;/&gt;&lt;property id=&quot;20307&quot; value=&quot;381&quot;/&gt;&lt;/object&gt;&lt;object type=&quot;3&quot; unique_id=&quot;23757&quot;&gt;&lt;property id=&quot;20148&quot; value=&quot;5&quot;/&gt;&lt;property id=&quot;20300&quot; value=&quot;Slide 45 - &amp;quot;Choose the least hazardous, most effective product and application technique.&amp;quot;&quot;/&gt;&lt;property id=&quot;20307&quot; value=&quot;399&quot;/&gt;&lt;/object&gt;&lt;object type=&quot;3&quot; unique_id=&quot;23758&quot;&gt;&lt;property id=&quot;20148&quot; value=&quot;5&quot;/&gt;&lt;property id=&quot;20300&quot; value=&quot;Slide 46 - &amp;quot;Read the label, paying particular attention to environmental precautions.&amp;quot;&quot;/&gt;&lt;property id=&quot;20307&quot; value=&quot;382&quot;/&gt;&lt;/object&gt;&lt;object type=&quot;3&quot; unique_id=&quot;23759&quot;&gt;&lt;property id=&quot;20148&quot; value=&quot;5&quot;/&gt;&lt;property id=&quot;20300&quot; value=&quot;Slide 47 - &amp;quot;Follow label rates and application intervals.&amp;quot;&quot;/&gt;&lt;property id=&quot;20307&quot; value=&quot;383&quot;/&gt;&lt;/object&gt;&lt;object type=&quot;3&quot; unique_id=&quot;23760&quot;&gt;&lt;property id=&quot;20148&quot; value=&quot;5&quot;/&gt;&lt;property id=&quot;20300&quot; value=&quot;Slide 48 - &amp;quot;Always calibrate and maintain your equipment.&amp;quot;&quot;/&gt;&lt;property id=&quot;20307&quot; value=&quot;384&quot;/&gt;&lt;/object&gt;&lt;object type=&quot;3&quot; unique_id=&quot;23761&quot;&gt;&lt;property id=&quot;20148&quot; value=&quot;5&quot;/&gt;&lt;property id=&quot;20300&quot; value=&quot;Slide 49 - &amp;quot;Manage irrigation to reduce the chance of pesticides moving into water.&amp;quot;&quot;/&gt;&lt;property id=&quot;20307&quot; value=&quot;385&quot;/&gt;&lt;/object&gt;&lt;object type=&quot;3&quot; unique_id=&quot;23820&quot;&gt;&lt;property id=&quot;20148&quot; value=&quot;5&quot;/&gt;&lt;property id=&quot;20300&quot; value=&quot;Slide 6&quot;/&gt;&lt;property id=&quot;20307&quot; value=&quot;415&quot;/&gt;&lt;/object&gt;&lt;object type=&quot;3&quot; unique_id=&quot;23821&quot;&gt;&lt;property id=&quot;20148&quot; value=&quot;5&quot;/&gt;&lt;property id=&quot;20300&quot; value=&quot;Slide 7 - &amp;quot;Runoff can move pesticides off site.&amp;quot;&quot;/&gt;&lt;property id=&quot;20307&quot; value=&quot;431&quot;/&gt;&lt;/object&gt;&lt;object type=&quot;3&quot; unique_id=&quot;23822&quot;&gt;&lt;property id=&quot;20148&quot; value=&quot;5&quot;/&gt;&lt;property id=&quot;20300&quot; value=&quot;Slide 8 - &amp;quot;Pesticides can leach into the water table.&amp;quot;&quot;/&gt;&lt;property id=&quot;20307&quot; value=&quot;432&quot;/&gt;&lt;/object&gt;&lt;object type=&quot;3&quot; unique_id=&quot;23823&quot;&gt;&lt;property id=&quot;20148&quot; value=&quot;5&quot;/&gt;&lt;property id=&quot;20300&quot; value=&quot;Slide 10 - &amp;quot;Pesticides can move with soil.&amp;quot;&quot;/&gt;&lt;property id=&quot;20307&quot; value=&quot;445&quot;/&gt;&lt;/object&gt;&lt;object type=&quot;3&quot; unique_id=&quot;23824&quot;&gt;&lt;property id=&quot;20148&quot; value=&quot;5&quot;/&gt;&lt;property id=&quot;20300&quot; value=&quot;Slide 11 - &amp;quot;Paved surfaces and sidewalks can contribute to pesticide runoff.&amp;quot;&quot;/&gt;&lt;property id=&quot;20307&quot; value=&quot;450&quot;/&gt;&lt;/object&gt;&lt;object type=&quot;3&quot; unique_id=&quot;23826&quot;&gt;&lt;property id=&quot;20148&quot; value=&quot;5&quot;/&gt;&lt;property id=&quot;20300&quot; value=&quot;Slide 13 - &amp;quot;Pesticides can volatilize and move in air as vapor drift.&amp;quot;&quot;/&gt;&lt;property id=&quot;20307&quot; value=&quot;428&quot;/&gt;&lt;/object&gt;&lt;object type=&quot;3&quot; unique_id=&quot;23827&quot;&gt;&lt;property id=&quot;20148&quot; value=&quot;5&quot;/&gt;&lt;property id=&quot;20300&quot; value=&quot;Slide 16 - &amp;quot;Excessive or untimely rainfall can carry pesticides away from the application site.&amp;amp;#x09;&amp;quot;&quot;/&gt;&lt;property id=&quot;20307&quot; value=&quot;452&quot;/&gt;&lt;/object&gt;&lt;object type=&quot;3&quot; unique_id=&quot;23828&quot;&gt;&lt;property id=&quot;20148&quot; value=&quot;5&quot;/&gt;&lt;property id=&quot;20300&quot; value=&quot;Slide 18 - &amp;quot;High temperature and low humidity increase volatility.&amp;quot;&quot;/&gt;&lt;property id=&quot;20307&quot; value=&quot;436&quot;/&gt;&lt;/object&gt;&lt;object type=&quot;3&quot; unique_id=&quot;23829&quot;&gt;&lt;property id=&quot;20148&quot; value=&quot;5&quot;/&gt;&lt;property id=&quot;20300&quot; value=&quot;Slide 19 - &amp;quot;Long-distance drift can occur when there is an inversion.&amp;quot;&quot;/&gt;&lt;property id=&quot;20307&quot; value=&quot;435&quot;/&gt;&lt;/object&gt;&lt;object type=&quot;3&quot; unique_id=&quot;23830&quot;&gt;&lt;property id=&quot;20148&quot; value=&quot;5&quot;/&gt;&lt;property id=&quot;20300&quot; value=&quot;Slide 20 - &amp;quot;Soil characteristics and pesticide properties influence off-site movement of pesticides.&amp;quot;&quot;/&gt;&lt;property id=&quot;20307&quot; value=&quot;416&quot;/&gt;&lt;/object&gt;&lt;object type=&quot;3&quot; unique_id=&quot;23831&quot;&gt;&lt;property id=&quot;20148&quot; value=&quot;5&quot;/&gt;&lt;property id=&quot;20300&quot; value=&quot;Slide 21 - &amp;quot;Soil texture and structure affect &amp;#x0D;&amp;#x0A;water-holding capacity and infiltration.&amp;quot;&quot;/&gt;&lt;property id=&quot;20307&quot; value=&quot;417&quot;/&gt;&lt;/object&gt;&lt;object type=&quot;3&quot; unique_id=&quot;23832&quot;&gt;&lt;property id=&quot;20148&quot; value=&quot;5&quot;/&gt;&lt;property id=&quot;20300&quot; value=&quot;Slide 22 - &amp;quot;Soils that are high in clay or organic matter bind pesticides tightly.&amp;quot;&quot;/&gt;&lt;property id=&quot;20307&quot; value=&quot;419&quot;/&gt;&lt;/object&gt;&lt;object type=&quot;3&quot; unique_id=&quot;23833&quot;&gt;&lt;property id=&quot;20148&quot; value=&quot;5&quot;/&gt;&lt;property id=&quot;20300&quot; value=&quot;Slide 23 - &amp;quot;The deeper the soil, the more opportunity for pesticides to be retained and the less potential for leaching into g&quot;/&gt;&lt;property id=&quot;20307&quot; value=&quot;421&quot;/&gt;&lt;/object&gt;&lt;object type=&quot;3&quot; unique_id=&quot;23834&quot;&gt;&lt;property id=&quot;20148&quot; value=&quot;5&quot;/&gt;&lt;property id=&quot;20300&quot; value=&quot;Slide 24 - &amp;quot;Certain pesticide properties are more conducive to off-site movement.&amp;quot;&quot;/&gt;&lt;property id=&quot;20307&quot; value=&quot;437&quot;/&gt;&lt;/object&gt;&lt;object type=&quot;3&quot; unique_id=&quot;23835&quot;&gt;&lt;property id=&quot;20148&quot; value=&quot;5&quot;/&gt;&lt;property id=&quot;20300&quot; value=&quot;Slide 27 - &amp;quot;Persistence is how long a pesticide remains active before it breaks down. &amp;quot;&quot;/&gt;&lt;property id=&quot;20307&quot; value=&quot;424&quot;/&gt;&lt;/object&gt;&lt;object type=&quot;3&quot; unique_id=&quot;23836&quot;&gt;&lt;property id=&quot;20148&quot; value=&quot;5&quot;/&gt;&lt;property id=&quot;20300&quot; value=&quot;Slide 28 - &amp;quot;Pesticides are degraded in the environment by microorganisms, sunlight, and chemical processes.&amp;quot;&quot;/&gt;&lt;property id=&quot;20307&quot; value=&quot;427&quot;/&gt;&lt;/object&gt;&lt;object type=&quot;3&quot; unique_id=&quot;23838&quot;&gt;&lt;property id=&quot;20148&quot; value=&quot;5&quot;/&gt;&lt;property id=&quot;20300&quot; value=&quot;Slide 26 - &amp;quot;Volatile pesticides can move long distances off site.&amp;quot;&quot;/&gt;&lt;property id=&quot;20307&quot; value=&quot;425&quot;/&gt;&lt;/object&gt;&lt;object type=&quot;3&quot; unique_id=&quot;23841&quot;&gt;&lt;property id=&quot;20148&quot; value=&quot;5&quot;/&gt;&lt;property id=&quot;20300&quot; value=&quot;Slide 50 - &amp;quot;Adjust sprinkler heads so that water is applied only on vegetation.&amp;quot;&quot;/&gt;&lt;property id=&quot;20307&quot; value=&quot;438&quot;/&gt;&lt;/object&gt;&lt;object type=&quot;3&quot; unique_id=&quot;23900&quot;&gt;&lt;property id=&quot;20148&quot; value=&quot;5&quot;/&gt;&lt;property id=&quot;20300&quot; value=&quot;Slide 12 - &amp;quot;Spray applications can drift into water.&amp;quot;&quot;/&gt;&lt;property id=&quot;20307&quot; value=&quot;453&quot;/&gt;&lt;/object&gt;&lt;object type=&quot;3&quot; unique_id=&quot;24407&quot;&gt;&lt;property id=&quot;20148&quot; value=&quot;5&quot;/&gt;&lt;property id=&quot;20300&quot; value=&quot;Slide 42&quot;/&gt;&lt;property id=&quot;20307&quot; value=&quot;454&quot;/&gt;&lt;/object&gt;&lt;object type=&quot;3&quot; unique_id=&quot;24408&quot;&gt;&lt;property id=&quot;20148&quot; value=&quot;5&quot;/&gt;&lt;property id=&quot;20300&quot; value=&quot;Slide 52&quot;/&gt;&lt;property id=&quot;20307&quot; value=&quot;455&quot;/&gt;&lt;/object&gt;&lt;object type=&quot;3&quot; unique_id=&quot;24409&quot;&gt;&lt;property id=&quot;20148&quot; value=&quot;5&quot;/&gt;&lt;property id=&quot;20300&quot; value=&quot;Slide 53 - &amp;quot;Local and regional resources are available.&amp;quot;&quot;/&gt;&lt;property id=&quot;20307&quot; value=&quot;456&quot;/&gt;&lt;/object&gt;&lt;object type=&quot;3&quot; unique_id=&quot;24632&quot;&gt;&lt;property id=&quot;20148&quot; value=&quot;5&quot;/&gt;&lt;property id=&quot;20300&quot; value=&quot;Slide 25&quot;/&gt;&lt;property id=&quot;20307&quot; value=&quot;457&quot;/&gt;&lt;/object&gt;&lt;object type=&quot;3&quot; unique_id=&quot;24687&quot;&gt;&lt;property id=&quot;20148&quot; value=&quot;5&quot;/&gt;&lt;property id=&quot;20300&quot; value=&quot;Slide 35 - &amp;quot;Avoid using pesticides when temperatures are high &amp;#x0D;&amp;#x0A;and humidity is low.&amp;quot;&quot;/&gt;&lt;property id=&quot;20307&quot; value=&quot;459&quot;/&gt;&lt;/object&gt;&lt;object type=&quot;3&quot; unique_id=&quot;24688&quot;&gt;&lt;property id=&quot;20148&quot; value=&quot;5&quot;/&gt;&lt;property id=&quot;20300&quot; value=&quot;Slide 51&quot;/&gt;&lt;property id=&quot;20307&quot; value=&quot;458&quot;/&gt;&lt;/object&gt;&lt;object type=&quot;3&quot; unique_id=&quot;24853&quot;&gt;&lt;property id=&quot;20148&quot; value=&quot;5&quot;/&gt;&lt;property id=&quot;20300&quot; value=&quot;Slide 2&quot;/&gt;&lt;property id=&quot;20307&quot; value=&quot;460&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PPSNARRATION" val="8,1631104213,C:\My Documents\BreezeOnline\CorePowerPoints\Ch7_Envir.ppc"/>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40.xml><?xml version="1.0" encoding="utf-8"?>
<p:tagLst xmlns:a="http://schemas.openxmlformats.org/drawingml/2006/main" xmlns:r="http://schemas.openxmlformats.org/officeDocument/2006/relationships" xmlns:p="http://schemas.openxmlformats.org/presentationml/2006/main">
  <p:tag name="DELIMITERS" val="3.1"/>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Office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4882</TotalTime>
  <Words>5270</Words>
  <Application>Microsoft Office PowerPoint</Application>
  <PresentationFormat>On-screen Show (4:3)</PresentationFormat>
  <Paragraphs>238</Paragraphs>
  <Slides>56</Slides>
  <Notes>56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Water Quality Protection  Measures for Homeowners</vt:lpstr>
      <vt:lpstr>How can you protect water when using pesticides?</vt:lpstr>
      <vt:lpstr>PowerPoint Presentation</vt:lpstr>
      <vt:lpstr>It is possible to use pesticides and protect water quality.</vt:lpstr>
      <vt:lpstr>Use science-based best management practices to protect water.</vt:lpstr>
      <vt:lpstr>How can pesticides get into water?</vt:lpstr>
      <vt:lpstr>PowerPoint Presentation</vt:lpstr>
      <vt:lpstr>Runoff can move pesticides off site.</vt:lpstr>
      <vt:lpstr>Pesticides can leach into the water table.</vt:lpstr>
      <vt:lpstr>Rain or excessive irrigation after a pesticide application may leach soluble pesticides.</vt:lpstr>
      <vt:lpstr>Pesticides can move with soil.</vt:lpstr>
      <vt:lpstr>Paved surfaces and sidewalks can contribute to pesticide runoff.</vt:lpstr>
      <vt:lpstr>Spray applications can drift into water.</vt:lpstr>
      <vt:lpstr>Pesticides can volatilize and move in air as vapor drift.</vt:lpstr>
      <vt:lpstr>Improper pesticide handling can contaminate water.</vt:lpstr>
      <vt:lpstr>Weather conditions impact pesticide movement.</vt:lpstr>
      <vt:lpstr>Excessive or untimely rainfall can carry pesticides away from the application site. </vt:lpstr>
      <vt:lpstr>Wind can blow pesticides into nearby waterways. </vt:lpstr>
      <vt:lpstr>High temperature and low humidity increase volatility.</vt:lpstr>
      <vt:lpstr>Long-distance drift can occur when there is an inversion.</vt:lpstr>
      <vt:lpstr>Soil characteristics and pesticide properties influence off-site movement of pesticides.</vt:lpstr>
      <vt:lpstr>Soil texture and structure affect  water-holding capacity and infiltration.</vt:lpstr>
      <vt:lpstr>Soils that are high in clay or organic matter bind pesticides tightly.</vt:lpstr>
      <vt:lpstr>The deeper the soil, the more opportunity for pesticides to be retained and the less potential for leaching into groundwater.</vt:lpstr>
      <vt:lpstr>Pesticide Properties:  Pesticides are degraded in the environment by microorganisms, sunlight, and chemical processes.</vt:lpstr>
      <vt:lpstr>Certain pesticide properties are more conducive to off-site movement.</vt:lpstr>
      <vt:lpstr>PowerPoint Presentation</vt:lpstr>
      <vt:lpstr>Volatile pesticides can move long distances off site.</vt:lpstr>
      <vt:lpstr>Persistence is how long a pesticide remains active before it breaks down. </vt:lpstr>
      <vt:lpstr>Pesticides are degraded in the environment by microorganisms, sunlight, and chemical processes.</vt:lpstr>
      <vt:lpstr>Use science-based information to protect water.</vt:lpstr>
      <vt:lpstr>Manage pests responsibly by following an integrated pest management program.</vt:lpstr>
      <vt:lpstr>Identify the “perceived pest” and monitor pest populations.</vt:lpstr>
      <vt:lpstr>Determine if you need to take action and what management options are effective.</vt:lpstr>
      <vt:lpstr>Consider whether use of a pesticide is warranted.</vt:lpstr>
      <vt:lpstr>Always consider the weather before making an application.</vt:lpstr>
      <vt:lpstr>Avoid using pesticides when temperatures are high  and humidity is low.</vt:lpstr>
      <vt:lpstr>Check to see if rain is in the forecast.</vt:lpstr>
      <vt:lpstr>Don’t spray on windy days when drift might occur.</vt:lpstr>
      <vt:lpstr>Never spray when there is an inversion.</vt:lpstr>
      <vt:lpstr>Survey your application site for slope and locations of water table, surface water, and storm drains.</vt:lpstr>
      <vt:lpstr>Find out the depth of the water table.</vt:lpstr>
      <vt:lpstr>Do not apply pesticides on steep slopes with compacted soil.</vt:lpstr>
      <vt:lpstr>PowerPoint Presentation</vt:lpstr>
      <vt:lpstr>Do not apply over storm drains.</vt:lpstr>
      <vt:lpstr>Establish buffers next to lakes, streams, and other water bodies.</vt:lpstr>
      <vt:lpstr>Choose the least hazardous, most effective product and application technique.</vt:lpstr>
      <vt:lpstr>Read the label, paying particular attention to environmental precautions.</vt:lpstr>
      <vt:lpstr>Follow label rates and application intervals.</vt:lpstr>
      <vt:lpstr>Always calibrate and maintain your equipment.</vt:lpstr>
      <vt:lpstr>Manage irrigation to reduce the chance of pesticides moving into water.</vt:lpstr>
      <vt:lpstr>Adjust sprinkler heads so that water is applied only on vegetation.</vt:lpstr>
      <vt:lpstr>PowerPoint Presentation</vt:lpstr>
      <vt:lpstr>PowerPoint Presentation</vt:lpstr>
      <vt:lpstr>Local and regional resources are available.</vt:lpstr>
      <vt:lpstr>PowerPoint Presentation</vt:lpstr>
    </vt:vector>
  </TitlesOfParts>
  <Company>WSU Puyallup Research and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Recertification Standards for CEU Approval</dc:title>
  <dc:creator>Maguire (Hines), Rebecca</dc:creator>
  <cp:lastModifiedBy>Steve Elliott</cp:lastModifiedBy>
  <cp:revision>463</cp:revision>
  <dcterms:created xsi:type="dcterms:W3CDTF">2011-07-13T17:29:36Z</dcterms:created>
  <dcterms:modified xsi:type="dcterms:W3CDTF">2014-06-30T23:15:18Z</dcterms:modified>
</cp:coreProperties>
</file>