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1.xml" ContentType="application/vnd.openxmlformats-officedocument.presentationml.tags+xml"/>
  <Override PartName="/ppt/notesSlides/notesSlide15.xml" ContentType="application/vnd.openxmlformats-officedocument.presentationml.notesSlide+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notesSlides/notesSlide17.xml" ContentType="application/vnd.openxmlformats-officedocument.presentationml.notesSlide+xml"/>
  <Override PartName="/ppt/tags/tag14.xml" ContentType="application/vnd.openxmlformats-officedocument.presentationml.tags+xml"/>
  <Override PartName="/ppt/notesSlides/notesSlide18.xml" ContentType="application/vnd.openxmlformats-officedocument.presentationml.notesSlide+xml"/>
  <Override PartName="/ppt/tags/tag15.xml" ContentType="application/vnd.openxmlformats-officedocument.presentationml.tags+xml"/>
  <Override PartName="/ppt/notesSlides/notesSlide19.xml" ContentType="application/vnd.openxmlformats-officedocument.presentationml.notesSlide+xml"/>
  <Override PartName="/ppt/tags/tag16.xml" ContentType="application/vnd.openxmlformats-officedocument.presentationml.tags+xml"/>
  <Override PartName="/ppt/notesSlides/notesSlide20.xml" ContentType="application/vnd.openxmlformats-officedocument.presentationml.notesSlide+xml"/>
  <Override PartName="/ppt/tags/tag17.xml" ContentType="application/vnd.openxmlformats-officedocument.presentationml.tags+xml"/>
  <Override PartName="/ppt/notesSlides/notesSlide21.xml" ContentType="application/vnd.openxmlformats-officedocument.presentationml.notesSlide+xml"/>
  <Override PartName="/ppt/tags/tag18.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9.xml" ContentType="application/vnd.openxmlformats-officedocument.presentationml.tags+xml"/>
  <Override PartName="/ppt/notesSlides/notesSlide29.xml" ContentType="application/vnd.openxmlformats-officedocument.presentationml.notesSlide+xml"/>
  <Override PartName="/ppt/tags/tag20.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21.xml" ContentType="application/vnd.openxmlformats-officedocument.presentationml.tags+xml"/>
  <Override PartName="/ppt/notesSlides/notesSlide32.xml" ContentType="application/vnd.openxmlformats-officedocument.presentationml.notesSlide+xml"/>
  <Override PartName="/ppt/tags/tag22.xml" ContentType="application/vnd.openxmlformats-officedocument.presentationml.tags+xml"/>
  <Override PartName="/ppt/notesSlides/notesSlide33.xml" ContentType="application/vnd.openxmlformats-officedocument.presentationml.notesSlide+xml"/>
  <Override PartName="/ppt/tags/tag23.xml" ContentType="application/vnd.openxmlformats-officedocument.presentationml.tags+xml"/>
  <Override PartName="/ppt/notesSlides/notesSlide34.xml" ContentType="application/vnd.openxmlformats-officedocument.presentationml.notesSlide+xml"/>
  <Override PartName="/ppt/tags/tag24.xml" ContentType="application/vnd.openxmlformats-officedocument.presentationml.tags+xml"/>
  <Override PartName="/ppt/notesSlides/notesSlide35.xml" ContentType="application/vnd.openxmlformats-officedocument.presentationml.notesSlide+xml"/>
  <Override PartName="/ppt/tags/tag25.xml" ContentType="application/vnd.openxmlformats-officedocument.presentationml.tags+xml"/>
  <Override PartName="/ppt/notesSlides/notesSlide36.xml" ContentType="application/vnd.openxmlformats-officedocument.presentationml.notesSlide+xml"/>
  <Override PartName="/ppt/tags/tag26.xml" ContentType="application/vnd.openxmlformats-officedocument.presentationml.tags+xml"/>
  <Override PartName="/ppt/notesSlides/notesSlide37.xml" ContentType="application/vnd.openxmlformats-officedocument.presentationml.notesSlide+xml"/>
  <Override PartName="/ppt/tags/tag27.xml" ContentType="application/vnd.openxmlformats-officedocument.presentationml.tags+xml"/>
  <Override PartName="/ppt/notesSlides/notesSlide38.xml" ContentType="application/vnd.openxmlformats-officedocument.presentationml.notesSlide+xml"/>
  <Override PartName="/ppt/tags/tag28.xml" ContentType="application/vnd.openxmlformats-officedocument.presentationml.tags+xml"/>
  <Override PartName="/ppt/notesSlides/notesSlide39.xml" ContentType="application/vnd.openxmlformats-officedocument.presentationml.notesSlide+xml"/>
  <Override PartName="/ppt/tags/tag29.xml" ContentType="application/vnd.openxmlformats-officedocument.presentationml.tags+xml"/>
  <Override PartName="/ppt/notesSlides/notesSlide40.xml" ContentType="application/vnd.openxmlformats-officedocument.presentationml.notesSlide+xml"/>
  <Override PartName="/ppt/tags/tag30.xml" ContentType="application/vnd.openxmlformats-officedocument.presentationml.tags+xml"/>
  <Override PartName="/ppt/notesSlides/notesSlide41.xml" ContentType="application/vnd.openxmlformats-officedocument.presentationml.notesSlide+xml"/>
  <Override PartName="/ppt/tags/tag31.xml" ContentType="application/vnd.openxmlformats-officedocument.presentationml.tags+xml"/>
  <Override PartName="/ppt/notesSlides/notesSlide42.xml" ContentType="application/vnd.openxmlformats-officedocument.presentationml.notesSlide+xml"/>
  <Override PartName="/ppt/tags/tag32.xml" ContentType="application/vnd.openxmlformats-officedocument.presentationml.tags+xml"/>
  <Override PartName="/ppt/notesSlides/notesSlide43.xml" ContentType="application/vnd.openxmlformats-officedocument.presentationml.notesSlide+xml"/>
  <Override PartName="/ppt/tags/tag33.xml" ContentType="application/vnd.openxmlformats-officedocument.presentationml.tags+xml"/>
  <Override PartName="/ppt/notesSlides/notesSlide44.xml" ContentType="application/vnd.openxmlformats-officedocument.presentationml.notesSlide+xml"/>
  <Override PartName="/ppt/tags/tag34.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tags/tag35.xml" ContentType="application/vnd.openxmlformats-officedocument.presentationml.tags+xml"/>
  <Override PartName="/ppt/notesSlides/notesSlide47.xml" ContentType="application/vnd.openxmlformats-officedocument.presentationml.notesSlide+xml"/>
  <Override PartName="/ppt/tags/tag36.xml" ContentType="application/vnd.openxmlformats-officedocument.presentationml.tags+xml"/>
  <Override PartName="/ppt/notesSlides/notesSlide48.xml" ContentType="application/vnd.openxmlformats-officedocument.presentationml.notesSlide+xml"/>
  <Override PartName="/ppt/tags/tag37.xml" ContentType="application/vnd.openxmlformats-officedocument.presentationml.tags+xml"/>
  <Override PartName="/ppt/notesSlides/notesSlide49.xml" ContentType="application/vnd.openxmlformats-officedocument.presentationml.notesSlide+xml"/>
  <Override PartName="/ppt/tags/tag38.xml" ContentType="application/vnd.openxmlformats-officedocument.presentationml.tags+xml"/>
  <Override PartName="/ppt/notesSlides/notesSlide50.xml" ContentType="application/vnd.openxmlformats-officedocument.presentationml.notesSlide+xml"/>
  <Override PartName="/ppt/tags/tag39.xml" ContentType="application/vnd.openxmlformats-officedocument.presentationml.tags+xml"/>
  <Override PartName="/ppt/notesSlides/notesSlide51.xml" ContentType="application/vnd.openxmlformats-officedocument.presentationml.notesSlide+xml"/>
  <Override PartName="/ppt/tags/tag40.xml" ContentType="application/vnd.openxmlformats-officedocument.presentationml.tags+xml"/>
  <Override PartName="/ppt/notesSlides/notesSlide52.xml" ContentType="application/vnd.openxmlformats-officedocument.presentationml.notesSlide+xml"/>
  <Override PartName="/ppt/tags/tag41.xml" ContentType="application/vnd.openxmlformats-officedocument.presentationml.tags+xml"/>
  <Override PartName="/ppt/notesSlides/notesSlide53.xml" ContentType="application/vnd.openxmlformats-officedocument.presentationml.notesSlide+xml"/>
  <Override PartName="/ppt/tags/tag42.xml" ContentType="application/vnd.openxmlformats-officedocument.presentationml.tags+xml"/>
  <Override PartName="/ppt/notesSlides/notesSlide54.xml" ContentType="application/vnd.openxmlformats-officedocument.presentationml.notesSlide+xml"/>
  <Override PartName="/ppt/tags/tag43.xml" ContentType="application/vnd.openxmlformats-officedocument.presentationml.tags+xml"/>
  <Override PartName="/ppt/notesSlides/notesSlide55.xml" ContentType="application/vnd.openxmlformats-officedocument.presentationml.notesSlide+xml"/>
  <Override PartName="/ppt/tags/tag44.xml" ContentType="application/vnd.openxmlformats-officedocument.presentationml.tags+xml"/>
  <Override PartName="/ppt/notesSlides/notesSlide56.xml" ContentType="application/vnd.openxmlformats-officedocument.presentationml.notesSlide+xml"/>
  <Override PartName="/ppt/tags/tag45.xml" ContentType="application/vnd.openxmlformats-officedocument.presentationml.tags+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256" r:id="rId2"/>
    <p:sldId id="493" r:id="rId3"/>
    <p:sldId id="451" r:id="rId4"/>
    <p:sldId id="392" r:id="rId5"/>
    <p:sldId id="391" r:id="rId6"/>
    <p:sldId id="258" r:id="rId7"/>
    <p:sldId id="415" r:id="rId8"/>
    <p:sldId id="431" r:id="rId9"/>
    <p:sldId id="432" r:id="rId10"/>
    <p:sldId id="409" r:id="rId11"/>
    <p:sldId id="445" r:id="rId12"/>
    <p:sldId id="450" r:id="rId13"/>
    <p:sldId id="434" r:id="rId14"/>
    <p:sldId id="428" r:id="rId15"/>
    <p:sldId id="394" r:id="rId16"/>
    <p:sldId id="360" r:id="rId17"/>
    <p:sldId id="393" r:id="rId18"/>
    <p:sldId id="469" r:id="rId19"/>
    <p:sldId id="470" r:id="rId20"/>
    <p:sldId id="471" r:id="rId21"/>
    <p:sldId id="472" r:id="rId22"/>
    <p:sldId id="473" r:id="rId23"/>
    <p:sldId id="474" r:id="rId24"/>
    <p:sldId id="475" r:id="rId25"/>
    <p:sldId id="476" r:id="rId26"/>
    <p:sldId id="491" r:id="rId27"/>
    <p:sldId id="477" r:id="rId28"/>
    <p:sldId id="478" r:id="rId29"/>
    <p:sldId id="479" r:id="rId30"/>
    <p:sldId id="480" r:id="rId31"/>
    <p:sldId id="481" r:id="rId32"/>
    <p:sldId id="490" r:id="rId33"/>
    <p:sldId id="482" r:id="rId34"/>
    <p:sldId id="483" r:id="rId35"/>
    <p:sldId id="484" r:id="rId36"/>
    <p:sldId id="485" r:id="rId37"/>
    <p:sldId id="486" r:id="rId38"/>
    <p:sldId id="487" r:id="rId39"/>
    <p:sldId id="488" r:id="rId40"/>
    <p:sldId id="489" r:id="rId41"/>
    <p:sldId id="452" r:id="rId42"/>
    <p:sldId id="453" r:id="rId43"/>
    <p:sldId id="454" r:id="rId44"/>
    <p:sldId id="455" r:id="rId45"/>
    <p:sldId id="456" r:id="rId46"/>
    <p:sldId id="457" r:id="rId47"/>
    <p:sldId id="458" r:id="rId48"/>
    <p:sldId id="459" r:id="rId49"/>
    <p:sldId id="460" r:id="rId50"/>
    <p:sldId id="461" r:id="rId51"/>
    <p:sldId id="462" r:id="rId52"/>
    <p:sldId id="463" r:id="rId53"/>
    <p:sldId id="464" r:id="rId54"/>
    <p:sldId id="465" r:id="rId55"/>
    <p:sldId id="466" r:id="rId56"/>
    <p:sldId id="467" r:id="rId57"/>
    <p:sldId id="468" r:id="rId58"/>
    <p:sldId id="492" r:id="rId59"/>
  </p:sldIdLst>
  <p:sldSz cx="9144000" cy="6858000" type="screen4x3"/>
  <p:notesSz cx="6858000" cy="9296400"/>
  <p:custDataLst>
    <p:tags r:id="rId6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ane clarke" initials="d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82" autoAdjust="0"/>
    <p:restoredTop sz="87338" autoAdjust="0"/>
  </p:normalViewPr>
  <p:slideViewPr>
    <p:cSldViewPr snapToGrid="0">
      <p:cViewPr>
        <p:scale>
          <a:sx n="80" d="100"/>
          <a:sy n="80" d="100"/>
        </p:scale>
        <p:origin x="-1541" y="-5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79" d="100"/>
          <a:sy n="79" d="100"/>
        </p:scale>
        <p:origin x="-2813"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11-19T10:14:38.387" idx="1">
    <p:pos x="10" y="10"/>
    <p:text>In script below, is "dry weather flows" a term that will be familiar to urban professionals?</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72421"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029" y="1"/>
            <a:ext cx="2972421" cy="465138"/>
          </a:xfrm>
          <a:prstGeom prst="rect">
            <a:avLst/>
          </a:prstGeom>
        </p:spPr>
        <p:txBody>
          <a:bodyPr vert="horz" lIns="91440" tIns="45720" rIns="91440" bIns="45720" rtlCol="0"/>
          <a:lstStyle>
            <a:lvl1pPr algn="r">
              <a:defRPr sz="1200"/>
            </a:lvl1pPr>
          </a:lstStyle>
          <a:p>
            <a:fld id="{B0FD3EB7-1770-43D8-8BBC-B83D2D3AF60B}" type="datetimeFigureOut">
              <a:rPr lang="en-US" smtClean="0"/>
              <a:pPr/>
              <a:t>6/30/2014</a:t>
            </a:fld>
            <a:endParaRPr lang="en-US" dirty="0"/>
          </a:p>
        </p:txBody>
      </p:sp>
      <p:sp>
        <p:nvSpPr>
          <p:cNvPr id="4" name="Footer Placeholder 3"/>
          <p:cNvSpPr>
            <a:spLocks noGrp="1"/>
          </p:cNvSpPr>
          <p:nvPr>
            <p:ph type="ftr" sz="quarter" idx="2"/>
          </p:nvPr>
        </p:nvSpPr>
        <p:spPr>
          <a:xfrm>
            <a:off x="2" y="8829676"/>
            <a:ext cx="2972421"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029" y="8829676"/>
            <a:ext cx="2972421" cy="465138"/>
          </a:xfrm>
          <a:prstGeom prst="rect">
            <a:avLst/>
          </a:prstGeom>
        </p:spPr>
        <p:txBody>
          <a:bodyPr vert="horz" lIns="91440" tIns="45720" rIns="91440" bIns="45720" rtlCol="0" anchor="b"/>
          <a:lstStyle>
            <a:lvl1pPr algn="r">
              <a:defRPr sz="1200"/>
            </a:lvl1pPr>
          </a:lstStyle>
          <a:p>
            <a:fld id="{14A0A230-59C2-40E3-81AC-CCA1EE334424}" type="slidenum">
              <a:rPr lang="en-US" smtClean="0"/>
              <a:pPr/>
              <a:t>‹#›</a:t>
            </a:fld>
            <a:endParaRPr lang="en-US" dirty="0"/>
          </a:p>
        </p:txBody>
      </p:sp>
    </p:spTree>
    <p:extLst>
      <p:ext uri="{BB962C8B-B14F-4D97-AF65-F5344CB8AC3E}">
        <p14:creationId xmlns:p14="http://schemas.microsoft.com/office/powerpoint/2010/main" val="10339124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3177" tIns="46589" rIns="93177" bIns="46589" rtlCol="0"/>
          <a:lstStyle>
            <a:lvl1pPr algn="r">
              <a:defRPr sz="1200"/>
            </a:lvl1pPr>
          </a:lstStyle>
          <a:p>
            <a:fld id="{272A5A11-D9F6-4421-97B9-7A507CF8DD72}" type="datetimeFigureOut">
              <a:rPr lang="en-US" smtClean="0"/>
              <a:pPr/>
              <a:t>6/30/2014</a:t>
            </a:fld>
            <a:endParaRPr lang="en-US" dirty="0"/>
          </a:p>
        </p:txBody>
      </p:sp>
      <p:sp>
        <p:nvSpPr>
          <p:cNvPr id="4" name="Slide Image Placeholder 3"/>
          <p:cNvSpPr>
            <a:spLocks noGrp="1" noRot="1" noChangeAspect="1"/>
          </p:cNvSpPr>
          <p:nvPr>
            <p:ph type="sldImg" idx="2"/>
          </p:nvPr>
        </p:nvSpPr>
        <p:spPr>
          <a:xfrm>
            <a:off x="1106488" y="698500"/>
            <a:ext cx="4645025" cy="3484563"/>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177" tIns="46589" rIns="93177" bIns="46589" rtlCol="0" anchor="b"/>
          <a:lstStyle>
            <a:lvl1pPr algn="r">
              <a:defRPr sz="1200"/>
            </a:lvl1pPr>
          </a:lstStyle>
          <a:p>
            <a:fld id="{817E805B-086B-46B5-AD48-B8E416EE7602}" type="slidenum">
              <a:rPr lang="en-US" smtClean="0"/>
              <a:pPr/>
              <a:t>‹#›</a:t>
            </a:fld>
            <a:endParaRPr lang="en-US" dirty="0"/>
          </a:p>
        </p:txBody>
      </p:sp>
    </p:spTree>
    <p:extLst>
      <p:ext uri="{BB962C8B-B14F-4D97-AF65-F5344CB8AC3E}">
        <p14:creationId xmlns:p14="http://schemas.microsoft.com/office/powerpoint/2010/main" val="2123815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module is designed for use by educators to teach landscape professionals </a:t>
            </a:r>
            <a:r>
              <a:rPr lang="en-US" i="0" baseline="0" dirty="0" smtClean="0"/>
              <a:t>about the ways in which</a:t>
            </a:r>
            <a:r>
              <a:rPr lang="en-US" baseline="0" dirty="0" smtClean="0"/>
              <a:t> pesticides can move into water after they are applied, about the soil and pesticide properties that influence the movement of pesticides, and about how </a:t>
            </a:r>
            <a:r>
              <a:rPr lang="en-US" i="0" baseline="0" dirty="0" smtClean="0"/>
              <a:t>you</a:t>
            </a:r>
            <a:r>
              <a:rPr lang="en-US" i="1" baseline="0" dirty="0" smtClean="0"/>
              <a:t> </a:t>
            </a:r>
            <a:r>
              <a:rPr lang="en-US" baseline="0" dirty="0" smtClean="0"/>
              <a:t>can use best management practices to protect water resources. The slide set was funded by the USDA NIFA through the Western Integrated Pest Management Center.  We would appreciate input from you on your use of these slides.  Please send input to Carla Thomas, Associate Director, Western IPM Center, cthomas@ucdavis.edu or wripmc.org  </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increasing</a:t>
            </a:r>
            <a:r>
              <a:rPr lang="en-US" baseline="0" dirty="0" smtClean="0"/>
              <a:t> the potential for groundwater contamination, water can carry soluble pesticides farther into the soil where they are no longer effective at controlling the pest.</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10</a:t>
            </a:fld>
            <a:endParaRPr lang="en-US" dirty="0"/>
          </a:p>
        </p:txBody>
      </p:sp>
    </p:spTree>
    <p:extLst>
      <p:ext uri="{BB962C8B-B14F-4D97-AF65-F5344CB8AC3E}">
        <p14:creationId xmlns:p14="http://schemas.microsoft.com/office/powerpoint/2010/main" val="841177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Erosion is the process by which soil is moved from the</a:t>
            </a:r>
            <a:r>
              <a:rPr lang="en-US" baseline="0" dirty="0" smtClean="0"/>
              <a:t> landscape</a:t>
            </a:r>
            <a:r>
              <a:rPr lang="en-US" dirty="0" smtClean="0"/>
              <a:t> due to flowing water. This can happen because of problems with irrigation equipment</a:t>
            </a:r>
            <a:r>
              <a:rPr lang="en-US" baseline="0" dirty="0" smtClean="0"/>
              <a:t> (</a:t>
            </a:r>
            <a:r>
              <a:rPr lang="en-US" dirty="0" smtClean="0"/>
              <a:t>such as line breaks) resulting</a:t>
            </a:r>
            <a:r>
              <a:rPr lang="en-US" baseline="0" dirty="0" smtClean="0"/>
              <a:t> in runoff;</a:t>
            </a:r>
            <a:r>
              <a:rPr lang="en-US" dirty="0" smtClean="0"/>
              <a:t> because of errors in irrigation management</a:t>
            </a:r>
            <a:r>
              <a:rPr lang="en-US" baseline="0" dirty="0" smtClean="0"/>
              <a:t> (</a:t>
            </a:r>
            <a:r>
              <a:rPr lang="en-US" dirty="0" smtClean="0"/>
              <a:t>over-irrigation); or because</a:t>
            </a:r>
            <a:r>
              <a:rPr lang="en-US" baseline="0" dirty="0" smtClean="0"/>
              <a:t> of </a:t>
            </a:r>
            <a:r>
              <a:rPr lang="en-US" dirty="0" smtClean="0"/>
              <a:t>weather (excessive rainfall or snow melt). The quantity and velocity of runoff determine the extent of erosion. When erosion occurs, pesticides adsorbed (attached) to soil particles will travel off site with the eroded soil.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Pesticides</a:t>
            </a:r>
            <a:r>
              <a:rPr lang="en-US" sz="1200" baseline="0" dirty="0" smtClean="0"/>
              <a:t> applied directly to, or drifting onto, paved or compacted surfaces and sidewalks may be mobilized by irrigation or rain runoff, making their way into storm drains and ultimately into waterways, where they can cause water quality impairments. Pesticide movement is impacted by the type of </a:t>
            </a:r>
            <a:r>
              <a:rPr lang="en-US" sz="1200" baseline="0" dirty="0" err="1" smtClean="0"/>
              <a:t>hardscape</a:t>
            </a:r>
            <a:r>
              <a:rPr lang="en-US" sz="1200" baseline="0" dirty="0" smtClean="0"/>
              <a:t> (e.g., concrete, decomposed granite, stone, asphalt, etc.) the pesticide comes into contact with as well as the overall chemistry of the pesticide.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12</a:t>
            </a:fld>
            <a:endParaRPr lang="en-US" dirty="0"/>
          </a:p>
        </p:txBody>
      </p:sp>
    </p:spTree>
    <p:extLst>
      <p:ext uri="{BB962C8B-B14F-4D97-AF65-F5344CB8AC3E}">
        <p14:creationId xmlns:p14="http://schemas.microsoft.com/office/powerpoint/2010/main" val="187213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pesticides are applied as sprays, the smaller droplets can drift from where they are applied. If you are spraying next to lakes, streams, canals, or other bodies of water, some of the spray could drift onto the water and cause contamination. In this photo of Lake Washington, there are lawns directly adjacent to the lake. This lake, in western Washington, is a recreational area for many people. The best way to avoid spray drift entering the water here would be to avoid applying pesticides directly adjacent to the lake. Create a buffer, or no-spray zone, between the water’s edge and the pesticide application.</a:t>
            </a:r>
          </a:p>
        </p:txBody>
      </p:sp>
      <p:sp>
        <p:nvSpPr>
          <p:cNvPr id="4" name="Slide Number Placeholder 3"/>
          <p:cNvSpPr>
            <a:spLocks noGrp="1"/>
          </p:cNvSpPr>
          <p:nvPr>
            <p:ph type="sldNum" sz="quarter" idx="10"/>
          </p:nvPr>
        </p:nvSpPr>
        <p:spPr/>
        <p:txBody>
          <a:bodyPr/>
          <a:lstStyle/>
          <a:p>
            <a:fld id="{A3340DB9-DF1F-427A-AC7C-B2A672C36444}" type="slidenum">
              <a:rPr lang="en-US" smtClean="0"/>
              <a:pPr/>
              <a:t>13</a:t>
            </a:fld>
            <a:endParaRPr lang="en-US" dirty="0"/>
          </a:p>
        </p:txBody>
      </p:sp>
    </p:spTree>
    <p:extLst>
      <p:ext uri="{BB962C8B-B14F-4D97-AF65-F5344CB8AC3E}">
        <p14:creationId xmlns:p14="http://schemas.microsoft.com/office/powerpoint/2010/main" val="14046663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mn-lt"/>
              </a:rPr>
              <a:t>Pesticides can also move off site and enter water by </a:t>
            </a:r>
            <a:r>
              <a:rPr lang="en-US" baseline="0" dirty="0" smtClean="0">
                <a:latin typeface="+mn-lt"/>
              </a:rPr>
              <a:t>volatilization or vapor drift. If a pesticide is applied to soil or plants as a granular product or spray, it may volatilize, becoming a gas or vapor, and enter the air stream. The vapor can be carried off site and deposited into nearby water. Conditions of high</a:t>
            </a:r>
            <a:r>
              <a:rPr lang="en-US" dirty="0" smtClean="0">
                <a:latin typeface="+mn-lt"/>
              </a:rPr>
              <a:t> temperature, low humidity, and increasing wind speeds increase the potential for pesticide volatilization. </a:t>
            </a:r>
          </a:p>
          <a:p>
            <a:endParaRPr lang="en-US"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14</a:t>
            </a:fld>
            <a:endParaRPr lang="en-US" dirty="0"/>
          </a:p>
        </p:txBody>
      </p:sp>
    </p:spTree>
    <p:extLst>
      <p:ext uri="{BB962C8B-B14F-4D97-AF65-F5344CB8AC3E}">
        <p14:creationId xmlns:p14="http://schemas.microsoft.com/office/powerpoint/2010/main" val="1911236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Pesticides are sometimes</a:t>
            </a:r>
            <a:r>
              <a:rPr lang="en-US" baseline="0" dirty="0" smtClean="0"/>
              <a:t> intentionally applied to water to manage invasive weeds, public health pests, or pestiferous fish. Only pesticides labeled for aquatic uses can be applied in this manner. These products have been tested and labeled for this purpose. There are federal and state permitting and licensing requirements that must be followed when making aquatic pesticide applications.</a:t>
            </a:r>
          </a:p>
          <a:p>
            <a:endParaRPr lang="en-US" baseline="0" dirty="0" smtClean="0"/>
          </a:p>
          <a:p>
            <a:r>
              <a:rPr lang="en-US" baseline="0" dirty="0" smtClean="0"/>
              <a:t>The </a:t>
            </a:r>
            <a:r>
              <a:rPr lang="fr-FR" dirty="0" smtClean="0"/>
              <a:t>National </a:t>
            </a:r>
            <a:r>
              <a:rPr lang="fr-FR" dirty="0" err="1" smtClean="0"/>
              <a:t>Pollutant</a:t>
            </a:r>
            <a:r>
              <a:rPr lang="fr-FR" dirty="0" smtClean="0"/>
              <a:t> </a:t>
            </a:r>
            <a:r>
              <a:rPr lang="fr-FR" dirty="0" err="1" smtClean="0"/>
              <a:t>Discharge</a:t>
            </a:r>
            <a:r>
              <a:rPr lang="fr-FR" dirty="0" smtClean="0"/>
              <a:t> Elimination System (</a:t>
            </a:r>
            <a:r>
              <a:rPr lang="en-US" baseline="0" dirty="0" smtClean="0"/>
              <a:t>NPDES) allows </a:t>
            </a:r>
            <a:r>
              <a:rPr lang="en-US" baseline="0" dirty="0" err="1" smtClean="0"/>
              <a:t>permittees</a:t>
            </a:r>
            <a:r>
              <a:rPr lang="en-US" baseline="0" dirty="0" smtClean="0"/>
              <a:t> to apply pollutants (pesticides) to water bodies for certain uses (e.g., </a:t>
            </a:r>
            <a:r>
              <a:rPr lang="en-US" sz="1200" kern="1200" dirty="0" smtClean="0">
                <a:solidFill>
                  <a:schemeClr val="tx1"/>
                </a:solidFill>
                <a:effectLst/>
                <a:latin typeface="+mn-lt"/>
                <a:ea typeface="+mn-ea"/>
                <a:cs typeface="+mn-cs"/>
              </a:rPr>
              <a:t>mosquito and other flying insect pest control,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weed and algae control,</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animal pest control, and forest canopy pest control). The permit requires that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pesticide discharges be minimized through the use of pest management measures, and that </a:t>
            </a:r>
            <a:r>
              <a:rPr lang="en-US" sz="1200" kern="1200" dirty="0" err="1" smtClean="0">
                <a:solidFill>
                  <a:schemeClr val="tx1"/>
                </a:solidFill>
                <a:effectLst/>
                <a:latin typeface="+mn-lt"/>
                <a:ea typeface="+mn-ea"/>
                <a:cs typeface="+mn-cs"/>
              </a:rPr>
              <a:t>permittees</a:t>
            </a:r>
            <a:r>
              <a:rPr lang="en-US" sz="1200" kern="1200" dirty="0" smtClean="0">
                <a:solidFill>
                  <a:schemeClr val="tx1"/>
                </a:solidFill>
                <a:effectLst/>
                <a:latin typeface="+mn-lt"/>
                <a:ea typeface="+mn-ea"/>
                <a:cs typeface="+mn-cs"/>
              </a:rPr>
              <a:t> monitor for and report any adverse incidents. </a:t>
            </a:r>
            <a:r>
              <a:rPr lang="en-US" i="0" baseline="0" dirty="0" smtClean="0"/>
              <a:t>Be aware that some states have additional aquatic use requirements.</a:t>
            </a:r>
          </a:p>
          <a:p>
            <a:endParaRPr lang="en-US" i="0" baseline="0" dirty="0" smtClean="0"/>
          </a:p>
          <a:p>
            <a:r>
              <a:rPr lang="en-US" i="0" baseline="0" dirty="0" smtClean="0"/>
              <a:t>Aquatic use MUST be listed on the label as an allowable application site.</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landscape maintenance personnel shown in this photo</a:t>
            </a:r>
            <a:r>
              <a:rPr lang="en-US" baseline="0" dirty="0" smtClean="0"/>
              <a:t> </a:t>
            </a:r>
            <a:r>
              <a:rPr lang="en-US" dirty="0" smtClean="0"/>
              <a:t>are diluting pesticides</a:t>
            </a:r>
            <a:r>
              <a:rPr lang="en-US" baseline="0" dirty="0" smtClean="0"/>
              <a:t> in the gutter. The storm drain is just to the left of the edge of the photo. In this case, spills will flow directly to the Truckee River, which is the source of drinking water for a large municipal area in northern Nevada. Pesticides should never be mixed or applied in the gutter.</a:t>
            </a:r>
          </a:p>
        </p:txBody>
      </p:sp>
      <p:sp>
        <p:nvSpPr>
          <p:cNvPr id="4" name="Slide Number Placeholder 3"/>
          <p:cNvSpPr>
            <a:spLocks noGrp="1"/>
          </p:cNvSpPr>
          <p:nvPr>
            <p:ph type="sldNum" sz="quarter" idx="10"/>
          </p:nvPr>
        </p:nvSpPr>
        <p:spPr/>
        <p:txBody>
          <a:bodyPr/>
          <a:lstStyle/>
          <a:p>
            <a:fld id="{817E805B-086B-46B5-AD48-B8E416EE760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weather can have a significant effect on the movement of pesticides away from where they are applied. It is important to understand how weather affects pesticide movement and avoid conditions that could lead to off-target movement and water contamination.</a:t>
            </a:r>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Rain can wash pesticides off plants if the application has not had adequate time to dry. Heavy</a:t>
            </a:r>
            <a:r>
              <a:rPr lang="en-US" baseline="0" dirty="0" smtClean="0"/>
              <a:t> rain can also run off the application site, carrying pesticides in the water. Pesticides may also be leached down through the soil profile during rainstorm events. Do not apply pesticides when heavy rainfall is expected within 48 hours.</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Wind can blow</a:t>
            </a:r>
            <a:r>
              <a:rPr lang="en-US" baseline="0" dirty="0" smtClean="0"/>
              <a:t> pesticide spray droplets into nearby waterways. Dust applications or pesticides attached to soil can also be blown about and end up in water. </a:t>
            </a:r>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Can Pesticide Users Protect Water?</a:t>
            </a:r>
            <a:r>
              <a:rPr lang="en-US" baseline="0" dirty="0" smtClean="0"/>
              <a: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This module is designed for use by educators to teach pesticide applicators </a:t>
            </a:r>
            <a:r>
              <a:rPr lang="en-US" i="0" baseline="0" dirty="0" smtClean="0"/>
              <a:t>about the ways in which</a:t>
            </a:r>
            <a:r>
              <a:rPr lang="en-US" baseline="0" dirty="0" smtClean="0"/>
              <a:t> pesticides can move into water after they are applied, about the soil and pesticide properties that influence the movement of pesticides, and about how </a:t>
            </a:r>
            <a:r>
              <a:rPr lang="en-US" i="0" baseline="0" dirty="0" smtClean="0"/>
              <a:t>pesticide applicators </a:t>
            </a:r>
            <a:r>
              <a:rPr lang="en-US" baseline="0" dirty="0" smtClean="0"/>
              <a:t>can use best management practices to protect water resources. The slide set was funded by the USDA NIFA through the Western Integrated Pest Management Center.  We would appreciate input from you on your use of these slides.  Please send input to Carla Thomas, Associate Director, Western IPM Center, cthomas@ucdavis.edu or wripmc.org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Vapor</a:t>
            </a:r>
            <a:r>
              <a:rPr lang="en-US" baseline="0" dirty="0" smtClean="0"/>
              <a:t> drift is more of a problem when the temperatures are high and the humidity is low. Some urban areas have these conditions during much of the year. To avoid vapor drift, select products that are less volatile.</a:t>
            </a:r>
          </a:p>
          <a:p>
            <a:endParaRPr lang="en-US" baseline="0" dirty="0" smtClean="0"/>
          </a:p>
          <a:p>
            <a:r>
              <a:rPr lang="en-US" baseline="0" dirty="0" smtClean="0"/>
              <a:t>Landscape and turf professionals must consider appropriate pesticide formulations for applications under these conditions, avoiding highly-volatile formulations.</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photo shows an early-morning in</a:t>
            </a:r>
            <a:r>
              <a:rPr lang="en-US" baseline="0" dirty="0" smtClean="0"/>
              <a:t>version layer in Washoe Valley, Nevada. Smoke from wood-burning is traveling horizontally along the inversion layer. If a pesticide is applied during an inversion, it can travel long distances horizontally along the inversion layer. Never apply pesticides during an inversion. Check your local weather forecast to determine whether an inversion is expected.</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have looked at the ways that pesticides can move away from the</a:t>
            </a:r>
            <a:r>
              <a:rPr lang="en-US" baseline="0" dirty="0" smtClean="0"/>
              <a:t> place where they were applied and end up in water. Soil and pesticide properties also influence the potential for pesticide movement.</a:t>
            </a:r>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Soil texture and soil structure are</a:t>
            </a:r>
            <a:r>
              <a:rPr lang="en-US" i="0" baseline="0" dirty="0" smtClean="0"/>
              <a:t> important physical properties that determine the arrangement of soil particles and amount and type of soil pore space (spaces occupied by air and water). Soil texture refers to the amount of sand, silt, and clay in a soil. Structure refers to the grouping of soil particles into larger aggregates or clods. Soil texture and structure impact a soil’s water-holding capacity and the extent and speed with which water enters the soil (infiltrates) and moves through the soil (percolates).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i="0" kern="1200" dirty="0" smtClean="0">
                <a:solidFill>
                  <a:schemeClr val="tx1"/>
                </a:solidFill>
                <a:latin typeface="+mn-lt"/>
                <a:ea typeface="+mn-ea"/>
                <a:cs typeface="+mn-cs"/>
              </a:rPr>
              <a:t>Coarse-textured soils, with high sand content, have large pore spaces and low water-holding capacity, increasing water movement. Fine-textured soils, like clay, have very small pore spaces and bind water tightly to clay particles, reducing the potential for leaching. </a:t>
            </a:r>
            <a:r>
              <a:rPr lang="en-US" sz="1200" i="0" kern="1200" dirty="0" err="1" smtClean="0">
                <a:solidFill>
                  <a:schemeClr val="tx1"/>
                </a:solidFill>
                <a:latin typeface="+mn-lt"/>
                <a:ea typeface="+mn-ea"/>
                <a:cs typeface="+mn-cs"/>
              </a:rPr>
              <a:t>Silty</a:t>
            </a:r>
            <a:r>
              <a:rPr lang="en-US" sz="1200" i="0" kern="1200" dirty="0" smtClean="0">
                <a:solidFill>
                  <a:schemeClr val="tx1"/>
                </a:solidFill>
                <a:latin typeface="+mn-lt"/>
                <a:ea typeface="+mn-ea"/>
                <a:cs typeface="+mn-cs"/>
              </a:rPr>
              <a:t> soils are intermediate to sand and clay, with medium-sized pore spaces. Coarse soils tend to have a higher potential for deep percolation and leaching of pesticides.</a:t>
            </a:r>
            <a:endParaRPr lang="en-US" i="0"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latin typeface="+mn-lt"/>
              </a:rPr>
              <a:t>The degree to which a pesticide adsorbs to soil is important to the fate of the pesticide. Adsorption, that is A-D-sorption, is the physical binding of the pesticide</a:t>
            </a:r>
            <a:r>
              <a:rPr lang="en-US" baseline="0" dirty="0" smtClean="0">
                <a:latin typeface="+mn-lt"/>
              </a:rPr>
              <a:t> molecules</a:t>
            </a:r>
            <a:r>
              <a:rPr lang="en-US" dirty="0" smtClean="0">
                <a:latin typeface="+mn-lt"/>
              </a:rPr>
              <a:t> to the outside of soil particles and organic matter. Pesticides that are oil-soluble or oil-loving tend to adsorb or bind to soil particles. Soil type is a key factor in determining the amount of the pesticide that is held by the soil particles. Clay and organic soils have many, many binding sites and adsorb a lot of pesticide. If a pesticide is adsorbed or bound to the soil, it doesn’t move freely with the soil water, and water contamination concerns are greatly reduced.</a:t>
            </a:r>
          </a:p>
          <a:p>
            <a:endParaRPr lang="en-US" i="1" dirty="0" smtClean="0"/>
          </a:p>
          <a:p>
            <a:pPr defTabSz="944118">
              <a:defRPr/>
            </a:pPr>
            <a:r>
              <a:rPr lang="en-US" i="0" baseline="0" dirty="0" smtClean="0"/>
              <a:t>Soil organic matter influences soil structure and water-holding capacity, provides a source of energy for microorganisms, and can retain nutrients and adsorb other chemical constituents. All of these characteristics impact pesticide movement and persistence. </a:t>
            </a:r>
          </a:p>
          <a:p>
            <a:pPr defTabSz="944118">
              <a:defRPr/>
            </a:pPr>
            <a:endParaRPr lang="en-US" i="0" baseline="0" dirty="0" smtClean="0"/>
          </a:p>
          <a:p>
            <a:pPr defTabSz="944118">
              <a:defRPr/>
            </a:pPr>
            <a:r>
              <a:rPr lang="en-US" i="0" baseline="0" dirty="0" smtClean="0"/>
              <a:t>Soil pH typically ranges from 5 to 9. </a:t>
            </a:r>
            <a:r>
              <a:rPr lang="en-US" i="0" dirty="0" smtClean="0"/>
              <a:t>Most pesticides are labeled for specific soil conditions. If soils have a pH outside the label’s allowed range, pesticides may become ineffective, may be changed to an undesirable form, or may not degrade as expected. Soil pH also influences microbial activity, which can also impact pesticides.</a:t>
            </a:r>
          </a:p>
          <a:p>
            <a:endParaRPr lang="en-US"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24</a:t>
            </a:fld>
            <a:endParaRPr lang="en-US" dirty="0"/>
          </a:p>
        </p:txBody>
      </p:sp>
    </p:spTree>
    <p:extLst>
      <p:ext uri="{BB962C8B-B14F-4D97-AF65-F5344CB8AC3E}">
        <p14:creationId xmlns:p14="http://schemas.microsoft.com/office/powerpoint/2010/main" val="3475645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The depth of the soil</a:t>
            </a:r>
            <a:r>
              <a:rPr lang="en-US" i="0" baseline="0" dirty="0" smtClean="0"/>
              <a:t> and the thickness of different soil horizons can influence the movement of water and soluble pesticides. The greater the distance to groundwater, the more opportunity there is for pesticides to be retained (adsorbed) and the lower the potential is for leaching. Likewise, the thicker the topsoil layer (where most of the organic material is located), the greater the opportunity for pesticide adsorption and retention within the rooting zone. </a:t>
            </a:r>
          </a:p>
          <a:p>
            <a:endParaRPr lang="en-US" i="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soil is made up of individual layers with different soil properties, called soil horizons. The upper soil horizon generally contains considerable amounts of organic matter. As mentioned in the previous slide, organic matter increases pesticide adsorption and thus helps reduce leaching. Some soils contain restrictive soil horizons (e.g., thick clay layers) which can significantly reduce leaching and groundwater contamination. Soil depth, or the amount of soil overlaying bedrock, can also determine the potential for leaching. </a:t>
            </a:r>
            <a:r>
              <a:rPr lang="en-US" i="0" baseline="0" dirty="0" smtClean="0"/>
              <a:t>Soil temperature and soil moisture also vary with depth, and these properties also influence how well pesticides work and how long they remain in the active form. </a:t>
            </a:r>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Understanding how readily a pesticide degrades</a:t>
            </a:r>
            <a:r>
              <a:rPr lang="en-US" baseline="0" dirty="0" smtClean="0"/>
              <a:t> and the mechanism of how it degrades is important. Generally, after a pesticide degrades it becomes inactive in the environment, having no impact on water quality. However, there are some degradation products of pesticides (e.g., atrazine) that may still be active and contaminate water resources. Microbial degradation is the process in which soil microorganisms feed on pesticides and break them down. Soil conditions that favor microorganism reproduction increase the degradation process. These soil conditions include warm soil temperatures, aeration, adequate soil moisture, fertility, favorable pH, and adsorption. Simple chemical reactions that occur in the soil can also lead to pesticide degradation. Pesticides break down in water (hydrolysis). In natural field settings, hydrolysis occurs most often in soils with higher pH (alkaline soils). The mixing of water and the pesticide can result in hydrolysis, which causes pesticides to break down. Sunlight can cause another type of pesticide breakdown called </a:t>
            </a:r>
            <a:r>
              <a:rPr lang="en-US" baseline="0" dirty="0" err="1" smtClean="0"/>
              <a:t>photodegradation</a:t>
            </a:r>
            <a:r>
              <a:rPr lang="en-US" baseline="0" dirty="0" smtClean="0"/>
              <a:t>.</a:t>
            </a:r>
          </a:p>
        </p:txBody>
      </p:sp>
      <p:sp>
        <p:nvSpPr>
          <p:cNvPr id="4" name="Slide Number Placeholder 3"/>
          <p:cNvSpPr>
            <a:spLocks noGrp="1"/>
          </p:cNvSpPr>
          <p:nvPr>
            <p:ph type="sldNum" sz="quarter" idx="10"/>
          </p:nvPr>
        </p:nvSpPr>
        <p:spPr/>
        <p:txBody>
          <a:bodyPr/>
          <a:lstStyle/>
          <a:p>
            <a:fld id="{C54AFF4F-DF06-48FC-B280-F1DBFB12682A}" type="slidenum">
              <a:rPr lang="en-US" smtClean="0"/>
              <a:pPr/>
              <a:t>26</a:t>
            </a:fld>
            <a:endParaRPr lang="en-US"/>
          </a:p>
        </p:txBody>
      </p:sp>
    </p:spTree>
    <p:extLst>
      <p:ext uri="{BB962C8B-B14F-4D97-AF65-F5344CB8AC3E}">
        <p14:creationId xmlns:p14="http://schemas.microsoft.com/office/powerpoint/2010/main" val="15992512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Pesticide active</a:t>
            </a:r>
            <a:r>
              <a:rPr lang="en-US" baseline="0" dirty="0" smtClean="0"/>
              <a:t> ingredients and formulations also have properties that you need to consider. When you purchase a pesticide, the active ingredient in the pesticide is the chemical that kills the pest. The formulation is the mixture of ingredients that comes in the container. It may contain water, stabilizers, and other ingredients to aid in application or safety.</a:t>
            </a:r>
          </a:p>
        </p:txBody>
      </p:sp>
      <p:sp>
        <p:nvSpPr>
          <p:cNvPr id="4" name="Slide Number Placeholder 3"/>
          <p:cNvSpPr>
            <a:spLocks noGrp="1"/>
          </p:cNvSpPr>
          <p:nvPr>
            <p:ph type="sldNum" sz="quarter" idx="10"/>
          </p:nvPr>
        </p:nvSpPr>
        <p:spPr/>
        <p:txBody>
          <a:bodyPr/>
          <a:lstStyle/>
          <a:p>
            <a:fld id="{C54AFF4F-DF06-48FC-B280-F1DBFB12682A}" type="slidenum">
              <a:rPr lang="en-US" smtClean="0"/>
              <a:pPr/>
              <a:t>27</a:t>
            </a:fld>
            <a:endParaRPr lang="en-US" dirty="0"/>
          </a:p>
        </p:txBody>
      </p:sp>
    </p:spTree>
    <p:extLst>
      <p:ext uri="{BB962C8B-B14F-4D97-AF65-F5344CB8AC3E}">
        <p14:creationId xmlns:p14="http://schemas.microsoft.com/office/powerpoint/2010/main" val="15992512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Solubility is a pesticide’s ability to dissolve in water or</a:t>
            </a:r>
            <a:r>
              <a:rPr lang="en-US" baseline="0" dirty="0" smtClean="0"/>
              <a:t> some other solvent. In this picture, the dry pesticide product on the left was mixed with water and completely dissolved as shown on the right. This pesticide is water-soluble and more likely to move off site with runoff water or down through the soil into the groundwater. Once in the water, the pesticide can move and spread quickly.</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28</a:t>
            </a:fld>
            <a:endParaRPr lang="en-US" dirty="0"/>
          </a:p>
        </p:txBody>
      </p:sp>
    </p:spTree>
    <p:extLst>
      <p:ext uri="{BB962C8B-B14F-4D97-AF65-F5344CB8AC3E}">
        <p14:creationId xmlns:p14="http://schemas.microsoft.com/office/powerpoint/2010/main" val="6569887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Some pesticide products</a:t>
            </a:r>
            <a:r>
              <a:rPr lang="en-US" baseline="0" dirty="0" smtClean="0"/>
              <a:t> are more prone to volatilize and move off site as vapor drift. The volatility of a pesticide in part depends on the formulation. For example, 2,4-D is available in both ester and amine forms. The amine form is more soluble in water and less volatile. </a:t>
            </a:r>
            <a:r>
              <a:rPr lang="en-US" dirty="0" smtClean="0"/>
              <a:t>Once airborne, volatile</a:t>
            </a:r>
            <a:r>
              <a:rPr lang="en-US" baseline="0" dirty="0" smtClean="0"/>
              <a:t> pesticides can move long distances off site with air movement.</a:t>
            </a:r>
            <a:endParaRPr lang="en-US" dirty="0" smtClean="0"/>
          </a:p>
        </p:txBody>
      </p:sp>
      <p:sp>
        <p:nvSpPr>
          <p:cNvPr id="4" name="Slide Number Placeholder 3"/>
          <p:cNvSpPr>
            <a:spLocks noGrp="1"/>
          </p:cNvSpPr>
          <p:nvPr>
            <p:ph type="sldNum" sz="quarter" idx="10"/>
          </p:nvPr>
        </p:nvSpPr>
        <p:spPr/>
        <p:txBody>
          <a:bodyPr/>
          <a:lstStyle/>
          <a:p>
            <a:fld id="{C54AFF4F-DF06-48FC-B280-F1DBFB12682A}" type="slidenum">
              <a:rPr lang="en-US" smtClean="0"/>
              <a:pPr/>
              <a:t>29</a:t>
            </a:fld>
            <a:endParaRPr lang="en-US" dirty="0"/>
          </a:p>
        </p:txBody>
      </p:sp>
    </p:spTree>
    <p:extLst>
      <p:ext uri="{BB962C8B-B14F-4D97-AF65-F5344CB8AC3E}">
        <p14:creationId xmlns:p14="http://schemas.microsoft.com/office/powerpoint/2010/main" val="3475912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solidFill>
                  <a:srgbClr val="0070C0"/>
                </a:solidFill>
              </a:rPr>
              <a:t>Water</a:t>
            </a:r>
            <a:r>
              <a:rPr lang="en-US" b="0" baseline="0" dirty="0" smtClean="0">
                <a:solidFill>
                  <a:srgbClr val="0070C0"/>
                </a:solidFill>
              </a:rPr>
              <a:t> quality monitoring programs conducted in many western states, as well as in other parts of the country, have identified pesticides as the main or a contributing factor affecting water quality. Contamination of urban waters by pesticides may result when people have little understanding about what happens to pesticides once they are applied in an urban environment. </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C98D6A4A-D404-4912-A945-D0BE746BA98F}" type="slidenum">
              <a:rPr lang="en-US" smtClean="0">
                <a:latin typeface="Arial" charset="0"/>
              </a:rPr>
              <a:pPr/>
              <a:t>30</a:t>
            </a:fld>
            <a:endParaRPr lang="en-US" dirty="0" smtClean="0">
              <a:latin typeface="Arial"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charset="0"/>
              </a:rPr>
              <a:t>Persistence is another important pesticide characteristic to consider</a:t>
            </a:r>
            <a:r>
              <a:rPr lang="en-US" baseline="0" dirty="0" smtClean="0">
                <a:latin typeface="Arial" charset="0"/>
              </a:rPr>
              <a:t> </a:t>
            </a:r>
            <a:r>
              <a:rPr lang="en-US" dirty="0" smtClean="0">
                <a:latin typeface="Arial" charset="0"/>
              </a:rPr>
              <a:t>when assessing impacts on the environment. Persistence is the measure of how long a pesticide remains active before it breaks down, or degrades. Persistent pesticides don’t break down for some time, which makes them more prone to move off site through dust, runoff, or leaching. Persistent</a:t>
            </a:r>
            <a:r>
              <a:rPr lang="en-US" baseline="0" dirty="0" smtClean="0">
                <a:latin typeface="Arial" charset="0"/>
              </a:rPr>
              <a:t> pesticides have a greater potential to </a:t>
            </a:r>
            <a:r>
              <a:rPr lang="en-US" dirty="0" smtClean="0">
                <a:latin typeface="Arial" charset="0"/>
              </a:rPr>
              <a:t>harm sensitive plants or animals. </a:t>
            </a:r>
            <a:r>
              <a:rPr lang="en-US" i="0" dirty="0" smtClean="0">
                <a:latin typeface="Arial" charset="0"/>
              </a:rPr>
              <a:t>Factors that affect persistence of a pesticide</a:t>
            </a:r>
            <a:r>
              <a:rPr lang="en-US" i="0" baseline="0" dirty="0" smtClean="0">
                <a:latin typeface="Arial" charset="0"/>
              </a:rPr>
              <a:t> include its volatility, solubility, and formulation, as well as soil moisture, soil and air temperature, and air movement. </a:t>
            </a:r>
            <a:endParaRPr lang="en-US" i="0" dirty="0" smtClean="0">
              <a:latin typeface="Arial" charset="0"/>
            </a:endParaRPr>
          </a:p>
          <a:p>
            <a:pPr eaLnBrk="1" hangingPunct="1"/>
            <a:endParaRPr lang="en-US" dirty="0" smtClean="0">
              <a:latin typeface="+mn-lt"/>
            </a:endParaRPr>
          </a:p>
          <a:p>
            <a:pPr eaLnBrk="1" hangingPunct="1"/>
            <a:r>
              <a:rPr lang="en-US" smtClean="0">
                <a:latin typeface="+mn-lt"/>
              </a:rPr>
              <a:t>Because </a:t>
            </a:r>
            <a:r>
              <a:rPr lang="en-US" dirty="0" smtClean="0">
                <a:latin typeface="+mn-lt"/>
              </a:rPr>
              <a:t>persistent pesticides don’t degrade for longer periods of time -- often months to years -- they are more prone to move off site through blowing soil and/or runoff and leaching. This</a:t>
            </a:r>
            <a:r>
              <a:rPr lang="en-US" baseline="0" dirty="0" smtClean="0">
                <a:latin typeface="+mn-lt"/>
              </a:rPr>
              <a:t> graph shows the number of days it takes for different compounds to break down. T(1/2) refers to the half-life of a compound, in other words, how long it takes the compound to break down to half its original amount. </a:t>
            </a:r>
            <a:r>
              <a:rPr lang="en-US" baseline="0" dirty="0" smtClean="0">
                <a:latin typeface="Arial" charset="0"/>
              </a:rPr>
              <a:t>The curves on this graph show half lives of 5, 10, 25, and 50 days. In Oklahoma soils</a:t>
            </a:r>
            <a:r>
              <a:rPr lang="en-US" baseline="0" dirty="0" smtClean="0">
                <a:latin typeface="+mn-lt"/>
              </a:rPr>
              <a:t>, 2,4-D has a half-life of 5 days and </a:t>
            </a:r>
            <a:r>
              <a:rPr lang="en-US" baseline="0" dirty="0" err="1" smtClean="0">
                <a:latin typeface="+mn-lt"/>
              </a:rPr>
              <a:t>dicamba</a:t>
            </a:r>
            <a:r>
              <a:rPr lang="en-US" baseline="0" dirty="0" smtClean="0">
                <a:latin typeface="+mn-lt"/>
              </a:rPr>
              <a:t> is much more persistent, with a half-life of 25 days. </a:t>
            </a:r>
            <a:r>
              <a:rPr lang="en-US" dirty="0" smtClean="0">
                <a:latin typeface="+mn-lt"/>
              </a:rPr>
              <a:t> </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Pesticides are broken down in the environment</a:t>
            </a:r>
            <a:r>
              <a:rPr lang="en-US" baseline="0" dirty="0" smtClean="0"/>
              <a:t> by microorganisms, sunlight, and chemical processes. Microbial degradation is the most common cause of pesticide breakdown. Some soil microorganisms feed on pesticides and change them into other products. Soil conditions that favor microorganism reproduction increase the degradation process.  Favorable conditions include warm soil temperatures, adequate aeration and soil moisture, soil fertility, favorable pH, and adsorption. The sun can cause pesticide degradation, called </a:t>
            </a:r>
            <a:r>
              <a:rPr lang="en-US" baseline="0" dirty="0" err="1" smtClean="0"/>
              <a:t>photodegradation</a:t>
            </a:r>
            <a:r>
              <a:rPr lang="en-US" baseline="0" dirty="0" smtClean="0"/>
              <a:t>. Nonliving processes also cause degradation. Simple chemical reactions occur in the soil. The mixing of water and the pesticide in the soil can result in hydrolysis, causing pesticides to break down.</a:t>
            </a:r>
          </a:p>
          <a:p>
            <a:endParaRPr lang="en-US" dirty="0"/>
          </a:p>
        </p:txBody>
      </p:sp>
      <p:sp>
        <p:nvSpPr>
          <p:cNvPr id="4" name="Slide Number Placeholder 3"/>
          <p:cNvSpPr>
            <a:spLocks noGrp="1"/>
          </p:cNvSpPr>
          <p:nvPr>
            <p:ph type="sldNum" sz="quarter" idx="10"/>
          </p:nvPr>
        </p:nvSpPr>
        <p:spPr/>
        <p:txBody>
          <a:bodyPr/>
          <a:lstStyle/>
          <a:p>
            <a:fld id="{C54AFF4F-DF06-48FC-B280-F1DBFB12682A}" type="slidenum">
              <a:rPr lang="en-US" smtClean="0"/>
              <a:pPr/>
              <a:t>31</a:t>
            </a:fld>
            <a:endParaRPr lang="en-US" dirty="0"/>
          </a:p>
        </p:txBody>
      </p:sp>
    </p:spTree>
    <p:extLst>
      <p:ext uri="{BB962C8B-B14F-4D97-AF65-F5344CB8AC3E}">
        <p14:creationId xmlns:p14="http://schemas.microsoft.com/office/powerpoint/2010/main" val="15992512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a:noFill/>
          <a:ln/>
        </p:spPr>
        <p:txBody>
          <a:bodyPr/>
          <a:lstStyle/>
          <a:p>
            <a:r>
              <a:rPr lang="en-US" dirty="0" smtClean="0">
                <a:latin typeface="Arial" charset="0"/>
              </a:rPr>
              <a:t>Pesticide characteristics can affect a pesticide’s ability to move through the environment. You need to evaluate pesticide properties to determine whether the</a:t>
            </a:r>
            <a:r>
              <a:rPr lang="en-US" baseline="0" dirty="0" smtClean="0">
                <a:latin typeface="Arial" charset="0"/>
              </a:rPr>
              <a:t>re is a potential for the pesticide to leach.</a:t>
            </a:r>
            <a:r>
              <a:rPr lang="en-US" dirty="0" smtClean="0">
                <a:latin typeface="Arial" charset="0"/>
              </a:rPr>
              <a:t> This</a:t>
            </a:r>
            <a:r>
              <a:rPr lang="en-US" baseline="0" dirty="0" smtClean="0">
                <a:latin typeface="Arial" charset="0"/>
              </a:rPr>
              <a:t> table highlights two pesticides with very different leaching potential. While </a:t>
            </a:r>
            <a:r>
              <a:rPr lang="en-US" baseline="0" dirty="0" err="1" smtClean="0">
                <a:latin typeface="Arial" charset="0"/>
              </a:rPr>
              <a:t>glyphosate</a:t>
            </a:r>
            <a:r>
              <a:rPr lang="en-US" baseline="0" dirty="0" smtClean="0">
                <a:latin typeface="Arial" charset="0"/>
              </a:rPr>
              <a:t> is very soluble, it sticks strongly to soil particles (</a:t>
            </a:r>
            <a:r>
              <a:rPr lang="en-US" baseline="0" dirty="0" err="1" smtClean="0">
                <a:latin typeface="Arial" charset="0"/>
              </a:rPr>
              <a:t>Koc</a:t>
            </a:r>
            <a:r>
              <a:rPr lang="en-US" baseline="0" dirty="0" smtClean="0">
                <a:latin typeface="Arial" charset="0"/>
              </a:rPr>
              <a:t>) and this guards against movement. </a:t>
            </a:r>
            <a:r>
              <a:rPr lang="en-US" baseline="0" dirty="0" err="1" smtClean="0">
                <a:latin typeface="Arial" charset="0"/>
              </a:rPr>
              <a:t>Picloram</a:t>
            </a:r>
            <a:r>
              <a:rPr lang="en-US" baseline="0" dirty="0" smtClean="0">
                <a:latin typeface="Arial" charset="0"/>
              </a:rPr>
              <a:t> (shown in blue) is not as soluble as </a:t>
            </a:r>
            <a:r>
              <a:rPr lang="en-US" baseline="0" dirty="0" err="1" smtClean="0">
                <a:latin typeface="Arial" charset="0"/>
              </a:rPr>
              <a:t>glyphosate</a:t>
            </a:r>
            <a:r>
              <a:rPr lang="en-US" baseline="0" dirty="0" smtClean="0">
                <a:latin typeface="Arial" charset="0"/>
              </a:rPr>
              <a:t>, but does not stick strongly to soil particles and lasts longer in the environment.</a:t>
            </a:r>
          </a:p>
          <a:p>
            <a:endParaRPr lang="en-US" baseline="0" dirty="0" smtClean="0">
              <a:latin typeface="Arial" charset="0"/>
            </a:endParaRPr>
          </a:p>
          <a:p>
            <a:r>
              <a:rPr lang="en-US" i="1" baseline="0" dirty="0" smtClean="0">
                <a:latin typeface="Arial" charset="0"/>
              </a:rPr>
              <a:t>Note to the presenter: this table can be changed to be locally and audience-appropriate. You might also consider screen shots from the </a:t>
            </a:r>
            <a:r>
              <a:rPr lang="en-US" i="1" dirty="0" err="1" smtClean="0"/>
              <a:t>PesticideWise</a:t>
            </a:r>
            <a:r>
              <a:rPr lang="en-US" i="1" dirty="0" smtClean="0"/>
              <a:t> web site (www.pw.ucr.edu) </a:t>
            </a:r>
            <a:r>
              <a:rPr lang="en-US" i="1" baseline="0" dirty="0" smtClean="0">
                <a:latin typeface="Arial" charset="0"/>
              </a:rPr>
              <a:t>or demonstrating the use of this tool online.  </a:t>
            </a:r>
            <a:endParaRPr lang="en-US" i="1" dirty="0" smtClean="0">
              <a:latin typeface="Arial" charset="0"/>
            </a:endParaRPr>
          </a:p>
          <a:p>
            <a:endParaRPr lang="en-US" dirty="0" smtClean="0">
              <a:latin typeface="Arial" charset="0"/>
            </a:endParaRPr>
          </a:p>
          <a:p>
            <a:endParaRPr lang="en-US" dirty="0"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Pesticide use and excellent water quality can be compatible,</a:t>
            </a:r>
            <a:r>
              <a:rPr lang="en-US" baseline="0" dirty="0" smtClean="0"/>
              <a:t> but you must use science-based information and make thoughtful choices before you make any pesticide application.</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Integrated Pest Management (IPM) is a common-sense process for managing pests that focuses</a:t>
            </a:r>
            <a:r>
              <a:rPr lang="en-US" baseline="0" dirty="0" smtClean="0"/>
              <a:t> </a:t>
            </a:r>
            <a:r>
              <a:rPr lang="en-US" dirty="0" smtClean="0"/>
              <a:t>on evaluating the causes of a landscape problem and tailoring</a:t>
            </a:r>
            <a:r>
              <a:rPr lang="en-US" baseline="0" dirty="0" smtClean="0"/>
              <a:t> a solution that is safe and effective. IPM is not complicated, but you will need to know your pests and what IPM tools are available. For example, this picture shows someone applying a sticky barrier to stems to control certain insect pests.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Start by determining what’s wrong with the plant or landscape. Sometimes it is perceived that there is a pest problem, when there is actually</a:t>
            </a:r>
            <a:r>
              <a:rPr lang="en-US" baseline="0" dirty="0" smtClean="0"/>
              <a:t> no pest involved. For example, the image shows leaf notches that were caused by leafcutter bees, a beneficial pollinator, that will not harm the plant otherwise. M</a:t>
            </a:r>
            <a:r>
              <a:rPr lang="en-US" dirty="0" smtClean="0"/>
              <a:t>any plant problems</a:t>
            </a:r>
            <a:r>
              <a:rPr lang="en-US" baseline="0" dirty="0" smtClean="0"/>
              <a:t> have abiotic (non-living) causes, including over- or under-watering, nutrient deficiencies, salts, mechanical injuries, too much sun or shade, temperature extremes, or wind damage. Master Gardener volunteers at your local Cooperative Extension office can help diagnose plant problems, determine whether a pest problem exists, and offer Integrated Pest Management solutions.</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a pest is found, scout the site to determine</a:t>
            </a:r>
            <a:r>
              <a:rPr lang="en-US" baseline="0" dirty="0" smtClean="0"/>
              <a:t> how extensive the problem is. How many plants are involved? Is the amount of damage more than your client will tolerate? What methods are available for treating this pest? Many excellent management resources are available on the Web. It may be possible to use mechanical or cultural methods to manage the pest at an acceptable level.</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some cases, you</a:t>
            </a:r>
            <a:r>
              <a:rPr lang="en-US" baseline="0" dirty="0" smtClean="0"/>
              <a:t> may need to use a pesticide to avoid unacceptable levels of damage. If you choose to use a pesticide, make certain that the product is effective against the pest and appropriate for the site where it will be applied. Follow all application and safety guidelines carefully to minimize the potential for contaminating water.</a:t>
            </a: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data</a:t>
            </a:r>
            <a:r>
              <a:rPr lang="en-US" baseline="0" dirty="0" smtClean="0"/>
              <a:t> from a local weather station are not available, consult the National Weather Service Forecast Office in your area for weather information. Local forecasts are available at www.wrh.noaa.gov.</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a:t>
            </a:r>
            <a:r>
              <a:rPr lang="en-US" baseline="0" dirty="0" smtClean="0"/>
              <a:t> reduce the chance of vapor drift, avoid spraying when temperatures are high or when the air is very dry. Check the label for information on temperature and humidity ranges when you can make an application.</a:t>
            </a:r>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baseline="0" dirty="0" smtClean="0">
                <a:solidFill>
                  <a:srgbClr val="0070C0"/>
                </a:solidFill>
              </a:rPr>
              <a:t>The goal of this presentation is to provide you with a better understanding of how pesticides can end up contaminating urban waters -- but more importantly, what you can do to ensure pesticides have little or no impact on water quality and aquatic ecosystems.    </a:t>
            </a:r>
            <a:endParaRPr lang="en-US" b="0" dirty="0">
              <a:solidFill>
                <a:srgbClr val="0070C0"/>
              </a:solidFill>
            </a:endParaRPr>
          </a:p>
        </p:txBody>
      </p:sp>
      <p:sp>
        <p:nvSpPr>
          <p:cNvPr id="4" name="Slide Number Placeholder 3"/>
          <p:cNvSpPr>
            <a:spLocks noGrp="1"/>
          </p:cNvSpPr>
          <p:nvPr>
            <p:ph type="sldNum" sz="quarter" idx="10"/>
          </p:nvPr>
        </p:nvSpPr>
        <p:spPr/>
        <p:txBody>
          <a:bodyPr/>
          <a:lstStyle/>
          <a:p>
            <a:fld id="{817E805B-086B-46B5-AD48-B8E416EE7602}" type="slidenum">
              <a:rPr lang="en-US" smtClean="0"/>
              <a:pPr/>
              <a:t>4</a:t>
            </a:fld>
            <a:endParaRPr lang="en-US" dirty="0"/>
          </a:p>
        </p:txBody>
      </p:sp>
    </p:spTree>
    <p:extLst>
      <p:ext uri="{BB962C8B-B14F-4D97-AF65-F5344CB8AC3E}">
        <p14:creationId xmlns:p14="http://schemas.microsoft.com/office/powerpoint/2010/main" val="919136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rain is expected, delay the application. If the product washes</a:t>
            </a:r>
            <a:r>
              <a:rPr lang="en-US" baseline="0" dirty="0" smtClean="0"/>
              <a:t> off, it will not do a good job of controlling the pest, and the chances of runoff and water contamination are much higher. During dry months, monitor the forecast for the possibility of thunderstorms before making applications.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guess about wind speeds. Use a wind meter to determine the actual</a:t>
            </a:r>
            <a:r>
              <a:rPr lang="en-US" baseline="0" dirty="0" smtClean="0"/>
              <a:t> </a:t>
            </a:r>
            <a:r>
              <a:rPr lang="en-US" dirty="0" smtClean="0"/>
              <a:t>wind speed and direction before</a:t>
            </a:r>
            <a:r>
              <a:rPr lang="en-US" baseline="0" dirty="0" smtClean="0"/>
              <a:t> applying pesticides. Also consider whether occasional gusts could cause drift to occur. Continue to record wind speeds periodically during the application.</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Check weather forecasts to see</a:t>
            </a:r>
            <a:r>
              <a:rPr lang="en-US" baseline="0" dirty="0" smtClean="0"/>
              <a:t> if inversions are predicted, and avoid applying pesticides during inversions. The air will be very still in an inversion. Inversions are more likely in the late afternoon and early morning.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are some other</a:t>
            </a:r>
            <a:r>
              <a:rPr lang="en-US" baseline="0" dirty="0" smtClean="0"/>
              <a:t> </a:t>
            </a:r>
            <a:r>
              <a:rPr lang="en-US" dirty="0" smtClean="0"/>
              <a:t>measures that you can take to limit or mitigate the off-site movement of pesticides? One way is to take into account the layout of the property, such as slopes and impervious surfaces, water drains, and irrigation patterns. Always be aware of the site conditions. When it rains, where does</a:t>
            </a:r>
            <a:r>
              <a:rPr lang="en-US" baseline="0" dirty="0" smtClean="0"/>
              <a:t> water flow on the property? This will give you a</a:t>
            </a:r>
            <a:r>
              <a:rPr lang="en-US" dirty="0" smtClean="0"/>
              <a:t> good idea of</a:t>
            </a:r>
            <a:r>
              <a:rPr lang="en-US" baseline="0" dirty="0" smtClean="0"/>
              <a:t> </a:t>
            </a:r>
            <a:r>
              <a:rPr lang="en-US" dirty="0" smtClean="0"/>
              <a:t>where there is an increased chance that pesticides might move. Always assess</a:t>
            </a:r>
            <a:r>
              <a:rPr lang="en-US" baseline="0" dirty="0" smtClean="0"/>
              <a:t> the distance to surface water bodies and presence of storm drains prior to making a pesticide application.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Use soil data to help determine depth to water. See http://websoilsurvey.nrcs.usda.gov/ for an online tool. If wells are present on the property, flag their locations and avoid mixing, storing, or applying pesticides within </a:t>
            </a:r>
            <a:r>
              <a:rPr lang="en-US" baseline="0" dirty="0" smtClean="0">
                <a:solidFill>
                  <a:srgbClr val="FF0000"/>
                </a:solidFill>
              </a:rPr>
              <a:t>100 feet </a:t>
            </a:r>
            <a:r>
              <a:rPr lang="en-US" baseline="0" dirty="0" smtClean="0"/>
              <a:t>of the wellhead. Never apply pesticides directly over the wellhead. Wells that are old or not constructed to current standards are at greater risk of contamination.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conditions increase</a:t>
            </a:r>
            <a:r>
              <a:rPr lang="en-US" baseline="0" dirty="0" smtClean="0"/>
              <a:t> the potential for runoff to occur. If applications must be made, seek assistance from an expert to select the least hazardous pesticide and most appropriate application method. Ensure that runoff does not occur when irrigating. </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Pesticides</a:t>
            </a:r>
            <a:r>
              <a:rPr lang="en-US" baseline="0" dirty="0" smtClean="0"/>
              <a:t> applied directly to, or drifting onto, landscape hard surfaces may move with irrigation or rain runoff, making their way into storm drains and ultimately into waterways where they may result in water quality impairments. Adsorption, absorption, and degradation of pesticides are impacted by the type of hardscape (e.g., concrete, decomposed granite, stone, asphalt) the pesticide comes into contact with as well as the overall chemistry of the pesticide. </a:t>
            </a:r>
            <a:endParaRPr lang="en-US" dirty="0" smtClean="0"/>
          </a:p>
          <a:p>
            <a:endParaRPr lang="en-US" dirty="0" smtClean="0"/>
          </a:p>
          <a:p>
            <a:r>
              <a:rPr lang="en-US" dirty="0" smtClean="0"/>
              <a:t>Don’t let pesticides</a:t>
            </a:r>
            <a:r>
              <a:rPr lang="en-US" baseline="0" dirty="0" smtClean="0"/>
              <a:t> fall or drift onto hard surfaces. </a:t>
            </a:r>
            <a:r>
              <a:rPr lang="en-US" dirty="0" smtClean="0"/>
              <a:t>When you are using a granular formulation, sweep up any material that lands on a hard surface. Do not wash it away with a hose, because that will move the material into the storm drain system. Do not mix</a:t>
            </a:r>
            <a:r>
              <a:rPr lang="en-US" baseline="0" dirty="0" smtClean="0"/>
              <a:t> pesticides or clean equipment on hard surfaces (impervious), as this could also allow material to be carried into the storm drain system.</a:t>
            </a:r>
            <a:r>
              <a:rPr lang="en-US" dirty="0" smtClean="0"/>
              <a:t>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46</a:t>
            </a:fld>
            <a:endParaRPr lang="en-US" dirty="0"/>
          </a:p>
        </p:txBody>
      </p:sp>
    </p:spTree>
    <p:extLst>
      <p:ext uri="{BB962C8B-B14F-4D97-AF65-F5344CB8AC3E}">
        <p14:creationId xmlns:p14="http://schemas.microsoft.com/office/powerpoint/2010/main" val="44497197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Storm drains convey untreated runoff into adjacent water bodies. Applications made over storm</a:t>
            </a:r>
            <a:r>
              <a:rPr lang="en-US" baseline="0" dirty="0" smtClean="0"/>
              <a:t> drains greatly increase the risk of water contamination.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Buffers</a:t>
            </a:r>
            <a:r>
              <a:rPr lang="en-US" baseline="0" dirty="0" smtClean="0"/>
              <a:t> are untreated areas adjacent to water bodies. These areas provide protection from pesticide drift or runoff. Wider buffers should be established for pesticides that are very soluble or those that don’t adsorb strongly. Persistent pesticides may also need wider buffers. This photo is of a lawn next to Lake Whatcom in western Washington. This large lake is the primary source of drinking water for residents in the area. The best way to avoid water contamination here is with a no-spray buffer adjacent to the lake.</a:t>
            </a:r>
          </a:p>
          <a:p>
            <a:endParaRPr lang="en-US" baseline="0"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Always use the principles of IPM when selecting an application method and pesticide. When choosing a pesticide, try to avoid broad-spectrum pesticides as</a:t>
            </a:r>
            <a:r>
              <a:rPr lang="en-US" baseline="0" dirty="0" smtClean="0"/>
              <a:t> well as</a:t>
            </a:r>
            <a:r>
              <a:rPr lang="en-US" dirty="0" smtClean="0"/>
              <a:t> products that are classified as “high runoff risk.”  Try to choose another product that has a low-risk</a:t>
            </a:r>
            <a:r>
              <a:rPr lang="en-US" baseline="0" dirty="0" smtClean="0"/>
              <a:t> rating or statement that </a:t>
            </a:r>
            <a:r>
              <a:rPr lang="en-US" dirty="0" smtClean="0"/>
              <a:t>will also be effective on the pest you’re trying to control.  </a:t>
            </a:r>
          </a:p>
          <a:p>
            <a:endParaRPr lang="en-US" dirty="0" smtClean="0"/>
          </a:p>
          <a:p>
            <a:r>
              <a:rPr lang="en-US" dirty="0" smtClean="0"/>
              <a:t>Pay close attention to the method of application. For example, a pesticide might be wiped onto a weedy pest at a sensitive site. Or a pinpoint stream application might be used on ant trails. Spray</a:t>
            </a:r>
            <a:r>
              <a:rPr lang="en-US" baseline="0" dirty="0" smtClean="0"/>
              <a:t> applications should be done with</a:t>
            </a:r>
            <a:r>
              <a:rPr lang="en-US" dirty="0" smtClean="0"/>
              <a:t> the</a:t>
            </a:r>
            <a:r>
              <a:rPr lang="en-US" baseline="0" dirty="0" smtClean="0"/>
              <a:t> </a:t>
            </a:r>
            <a:r>
              <a:rPr lang="en-US" dirty="0" smtClean="0"/>
              <a:t>coarsest droplet size that is appropriate for the application. There is less chance</a:t>
            </a:r>
            <a:r>
              <a:rPr lang="en-US" baseline="0" dirty="0" smtClean="0"/>
              <a:t> of drift, and the</a:t>
            </a:r>
            <a:r>
              <a:rPr lang="en-US" dirty="0" smtClean="0"/>
              <a:t> spray is less likely to be washed away by rain or sprinklers. </a:t>
            </a:r>
          </a:p>
          <a:p>
            <a:endParaRPr lang="en-US" dirty="0" smtClean="0"/>
          </a:p>
          <a:p>
            <a:r>
              <a:rPr lang="en-US" dirty="0" smtClean="0"/>
              <a:t>Remember, as</a:t>
            </a:r>
            <a:r>
              <a:rPr lang="en-US" baseline="0" dirty="0" smtClean="0"/>
              <a:t> a licensed professional applicator you are responsible for ensuring the correct pesticide and application method are chosen for the location.</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817E805B-086B-46B5-AD48-B8E416EE7602}"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several tools available to you to effectively manage pests while still protecting water</a:t>
            </a:r>
            <a:r>
              <a:rPr lang="en-US" baseline="0" dirty="0" smtClean="0"/>
              <a:t> quality. </a:t>
            </a:r>
            <a:r>
              <a:rPr lang="en-US" dirty="0" smtClean="0"/>
              <a:t>Integrated</a:t>
            </a:r>
            <a:r>
              <a:rPr lang="en-US" baseline="0" dirty="0" smtClean="0"/>
              <a:t> Pest Management (IPM), an example of a best management practice, helps you to effectively manage pests while still protecting water quality. This presentation includes 1) a basic explanation of the different ways pesticides can easily enter waterways, 2) information on how soil and pesticide properties and weather impact pesticide movement, and 3) the simple management practices you can implement to lessen the likelihood that the use of a pesticide will impact water quality.  </a:t>
            </a:r>
          </a:p>
        </p:txBody>
      </p:sp>
      <p:sp>
        <p:nvSpPr>
          <p:cNvPr id="4" name="Slide Number Placeholder 3"/>
          <p:cNvSpPr>
            <a:spLocks noGrp="1"/>
          </p:cNvSpPr>
          <p:nvPr>
            <p:ph type="sldNum" sz="quarter" idx="10"/>
          </p:nvPr>
        </p:nvSpPr>
        <p:spPr/>
        <p:txBody>
          <a:bodyPr/>
          <a:lstStyle/>
          <a:p>
            <a:fld id="{817E805B-086B-46B5-AD48-B8E416EE7602}" type="slidenum">
              <a:rPr lang="en-US" smtClean="0"/>
              <a:pPr/>
              <a:t>5</a:t>
            </a:fld>
            <a:endParaRPr lang="en-US" dirty="0"/>
          </a:p>
        </p:txBody>
      </p:sp>
    </p:spTree>
    <p:extLst>
      <p:ext uri="{BB962C8B-B14F-4D97-AF65-F5344CB8AC3E}">
        <p14:creationId xmlns:p14="http://schemas.microsoft.com/office/powerpoint/2010/main" val="396336710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Pesticide labels contain a great deal of useful information on the safe and legal use of these products, and it is your responsibility to read and follow all directions. A variety of environmental precautions may be listed on the label. For example, the label may include a groundwater advisory stating that the product</a:t>
            </a:r>
            <a:r>
              <a:rPr lang="en-US" baseline="0" dirty="0" smtClean="0"/>
              <a:t> may leach and enter groundwater. Specific mixing and loading requirements may also be included on the label.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Carefully follow label rates and application intervals to maximize</a:t>
            </a:r>
            <a:r>
              <a:rPr lang="en-US" baseline="0" dirty="0" smtClean="0"/>
              <a:t> success and minimize chances of environmental contamination. You can find information about application timing at your local Extension office. Rates are determined after many research trials. Using excessive amounts of a pesticide or applying a pesticide more frequently than specified on the label does not result in better control and it is against the law.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Properly-maintained equipment is essential to ensure even applications at the correct rate, and to avoid leaks. Worn nozzles should be replaced at the beginning of each season or more frequently if needed. To</a:t>
            </a:r>
            <a:r>
              <a:rPr lang="en-US" baseline="0" dirty="0" smtClean="0"/>
              <a:t> avoid drift, ensure droplet size is appropriate for the weather conditions. Calibrate your equipment frequently to ensure you apply the correct amount of a pesticide.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Never</a:t>
            </a:r>
            <a:r>
              <a:rPr lang="en-US" baseline="0" dirty="0" smtClean="0"/>
              <a:t> apply pesticides just before an irrigation cycle unless the label calls for watering the product into the soil. Time applications for a day or two following irrigation to give the product sufficient time to control the pest prior to the next irrigation cycle. Sprinkle irrigate in cycles to enhance infiltration and reduce runoff. As the applicator it is up to you to communicate clearly with the irrigator to ensure proper irrigation both prior to and following a pesticide application.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179D810-385B-7841-B5B3-FB81C0F977D4}" type="slidenum">
              <a:rPr lang="en-US" smtClean="0">
                <a:solidFill>
                  <a:prstClr val="black"/>
                </a:solidFill>
              </a:rPr>
              <a:pPr/>
              <a:t>53</a:t>
            </a:fld>
            <a:endParaRPr lang="en-US" dirty="0">
              <a:solidFill>
                <a:prstClr val="black"/>
              </a:solidFill>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Irrigation audits or checks should be conducted on a regular basis to make adjustments to sprinklers to ensure irrigation falls only on vegetation. Irrigation falling on hardscape surfaces easily mobilizes pesticides on these surfaces. Fix leaking heads or emitters promptly. As a licensed professional applicator you should have a conversation with your clients on the importance of irrigation maintenance and its impact on pesticide movement.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179D810-385B-7841-B5B3-FB81C0F977D4}" type="slidenum">
              <a:rPr lang="en-US" smtClean="0">
                <a:solidFill>
                  <a:prstClr val="black"/>
                </a:solidFill>
              </a:rPr>
              <a:pPr/>
              <a:t>54</a:t>
            </a:fld>
            <a:endParaRPr lang="en-US" dirty="0">
              <a:solidFill>
                <a:prstClr val="black"/>
              </a:solidFill>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designing and installing landscapes, establish drip-irrigated landscaped buffers between sprinkle-irrigated lawns and paved surfaces to capture irrigation oversprays. Set lawn irrigation so any oversprays fall only on the buffer, and not on the pavement. Buffers can also be installed as part of a turf retrofit.</a:t>
            </a:r>
            <a:r>
              <a:rPr lang="en-US" sz="1200" kern="1200" dirty="0" smtClean="0">
                <a:solidFill>
                  <a:schemeClr val="tx1"/>
                </a:solidFill>
                <a:latin typeface="+mn-lt"/>
                <a:ea typeface="+mn-ea"/>
                <a:cs typeface="+mn-cs"/>
              </a:rPr>
              <a:t> Your clients</a:t>
            </a:r>
            <a:r>
              <a:rPr lang="en-US" sz="1200" kern="1200" baseline="0" dirty="0" smtClean="0">
                <a:solidFill>
                  <a:schemeClr val="tx1"/>
                </a:solidFill>
                <a:latin typeface="+mn-lt"/>
                <a:ea typeface="+mn-ea"/>
                <a:cs typeface="+mn-cs"/>
              </a:rPr>
              <a:t> may not be aware that lawn buffers are valuable in guarding against pesticide pollution. There may be an opportunity for you to</a:t>
            </a:r>
            <a:r>
              <a:rPr lang="en-US" sz="1200" kern="1200" dirty="0" smtClean="0">
                <a:solidFill>
                  <a:schemeClr val="tx1"/>
                </a:solidFill>
                <a:latin typeface="+mn-lt"/>
                <a:ea typeface="+mn-ea"/>
                <a:cs typeface="+mn-cs"/>
              </a:rPr>
              <a:t> educate your customers on the benefit of these landscape features in protecting water quality.</a:t>
            </a:r>
          </a:p>
          <a:p>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Another landscape feature that you might suggest to your clients is a rain garden. Rain gardens can provide additional storage space and increase infiltration, reducing runoff. Pesticides can adsorb onto soil particles and be broken down by microbes or chemical processes. Rain gardens are easily added to existing landscapes.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179D810-385B-7841-B5B3-FB81C0F977D4}" type="slidenum">
              <a:rPr lang="en-US" smtClean="0">
                <a:solidFill>
                  <a:prstClr val="black"/>
                </a:solidFill>
              </a:rPr>
              <a:pPr/>
              <a:t>56</a:t>
            </a:fld>
            <a:endParaRPr lang="en-US" dirty="0">
              <a:solidFill>
                <a:prstClr val="black"/>
              </a:solidFill>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Seek</a:t>
            </a:r>
            <a:r>
              <a:rPr lang="en-US" baseline="0" dirty="0" smtClean="0"/>
              <a:t> out local and regional resources on IPM and water quality protection. </a:t>
            </a:r>
            <a:r>
              <a:rPr lang="en-US" dirty="0" smtClean="0"/>
              <a:t>Refer to the publications “Pesticide Choice: Best Management Practice (BMP) for Protecting Surface Water Quality in Agriculture,” UC ANR Publication 8161, and “</a:t>
            </a:r>
            <a:r>
              <a:rPr lang="en-US" i="0" dirty="0" smtClean="0"/>
              <a:t>Pesticide Selection to Reduce Impacts on Water Quality,”</a:t>
            </a:r>
            <a:r>
              <a:rPr lang="en-US" i="0" baseline="0" dirty="0" smtClean="0"/>
              <a:t> UC ANR Publication 8119. Both publications are </a:t>
            </a:r>
            <a:r>
              <a:rPr lang="en-US" dirty="0" smtClean="0"/>
              <a:t>available online at http://anrcatalog.ucdavis.edu.  </a:t>
            </a:r>
          </a:p>
          <a:p>
            <a:endParaRPr lang="en-US" dirty="0" smtClean="0"/>
          </a:p>
          <a:p>
            <a:r>
              <a:rPr lang="en-US" dirty="0" smtClean="0"/>
              <a:t>Also consult the WaterTox database found on the UC IPM Web site (http://www.ipm.ucdavis.edu/TOX/simplewatertox.html) or the PesticideWise Web site (www.pw.ucr.edu) that provides information on aquatic toxicity ratings of pesticides. In</a:t>
            </a:r>
            <a:r>
              <a:rPr lang="en-US" baseline="0" dirty="0" smtClean="0"/>
              <a:t> addition, eXtension’s </a:t>
            </a:r>
            <a:r>
              <a:rPr lang="en-US" dirty="0" smtClean="0"/>
              <a:t>Pesticide</a:t>
            </a:r>
            <a:r>
              <a:rPr lang="en-US" baseline="0" dirty="0" smtClean="0"/>
              <a:t> Environmental Stewardship Web site (http://pesticidestewardship.org) is an excellent resource for the safe use of pesticides.  </a:t>
            </a:r>
            <a:endParaRPr lang="en-US" dirty="0" smtClean="0"/>
          </a:p>
          <a:p>
            <a:endParaRPr lang="en-US" dirty="0" smtClean="0"/>
          </a:p>
          <a:p>
            <a:r>
              <a:rPr lang="en-US" dirty="0" smtClean="0"/>
              <a:t>Your</a:t>
            </a:r>
            <a:r>
              <a:rPr lang="en-US" baseline="0" dirty="0" smtClean="0"/>
              <a:t> local county Cooperative Extension office is also a good resource for information.</a:t>
            </a:r>
          </a:p>
        </p:txBody>
      </p:sp>
      <p:sp>
        <p:nvSpPr>
          <p:cNvPr id="4" name="Slide Number Placeholder 3"/>
          <p:cNvSpPr>
            <a:spLocks noGrp="1"/>
          </p:cNvSpPr>
          <p:nvPr>
            <p:ph type="sldNum" sz="quarter" idx="10"/>
          </p:nvPr>
        </p:nvSpPr>
        <p:spPr/>
        <p:txBody>
          <a:bodyPr/>
          <a:lstStyle/>
          <a:p>
            <a:fld id="{817E805B-086B-46B5-AD48-B8E416EE7602}"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58</a:t>
            </a:fld>
            <a:endParaRPr lang="en-US" dirty="0"/>
          </a:p>
        </p:txBody>
      </p:sp>
    </p:spTree>
    <p:extLst>
      <p:ext uri="{BB962C8B-B14F-4D97-AF65-F5344CB8AC3E}">
        <p14:creationId xmlns:p14="http://schemas.microsoft.com/office/powerpoint/2010/main" val="2424127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Let’s discuss how pesticides can move away from the area where they are applied and how they could get into water.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6</a:t>
            </a:fld>
            <a:endParaRPr lang="en-US" dirty="0"/>
          </a:p>
        </p:txBody>
      </p:sp>
    </p:spTree>
    <p:extLst>
      <p:ext uri="{BB962C8B-B14F-4D97-AF65-F5344CB8AC3E}">
        <p14:creationId xmlns:p14="http://schemas.microsoft.com/office/powerpoint/2010/main" val="2902398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Because</a:t>
            </a:r>
            <a:r>
              <a:rPr lang="en-US" baseline="0" dirty="0" smtClean="0"/>
              <a:t> pesticides are applied to many areas of a landscape where they may come into contact with water from irrigation or rainfall, they have the potential to both leach into groundwater and flow into storm drains. Storm drains are often directly connected to creeks, rivers, lakes, or the ocean, so contaminants in runoff water have a high potential to impair water quality. In most cases, the water in storm drains is not treated. In addition, the high percentage of impervious surfaces (i.e., surfaces that shed water, such as pavement and roofs) that are typical of urban landscapes reduces infiltration and increases surface runoff, carrying pesticides farther from the site of application. </a:t>
            </a:r>
            <a:endParaRPr lang="en-US" dirty="0"/>
          </a:p>
        </p:txBody>
      </p:sp>
      <p:sp>
        <p:nvSpPr>
          <p:cNvPr id="4" name="Slide Number Placeholder 3"/>
          <p:cNvSpPr>
            <a:spLocks noGrp="1"/>
          </p:cNvSpPr>
          <p:nvPr>
            <p:ph type="sldNum" sz="quarter" idx="10"/>
          </p:nvPr>
        </p:nvSpPr>
        <p:spPr/>
        <p:txBody>
          <a:bodyPr/>
          <a:lstStyle/>
          <a:p>
            <a:fld id="{817E805B-086B-46B5-AD48-B8E416EE760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6163">
              <a:defRPr/>
            </a:pPr>
            <a:r>
              <a:rPr lang="en-US" dirty="0" smtClean="0">
                <a:latin typeface="+mn-lt"/>
              </a:rPr>
              <a:t>Runoff is</a:t>
            </a:r>
            <a:r>
              <a:rPr lang="en-US" baseline="0" dirty="0" smtClean="0">
                <a:latin typeface="+mn-lt"/>
              </a:rPr>
              <a:t> excess water that moves off the landscape. </a:t>
            </a:r>
            <a:r>
              <a:rPr lang="en-US" dirty="0" smtClean="0">
                <a:latin typeface="+mn-lt"/>
              </a:rPr>
              <a:t>The factors that contribute to whether a runoff event occurs include the grade or slope of the area,</a:t>
            </a:r>
            <a:r>
              <a:rPr lang="en-US" baseline="0" dirty="0" smtClean="0">
                <a:latin typeface="+mn-lt"/>
              </a:rPr>
              <a:t> </a:t>
            </a:r>
            <a:r>
              <a:rPr lang="en-US" dirty="0" smtClean="0">
                <a:latin typeface="+mn-lt"/>
              </a:rPr>
              <a:t>soil texture, and the amount of vegetation. Soil that’s saturated can’t take in the water, so it runs off. The amount and timing of irrigation or rainfall is critical. The pesticide characteristics, especially water solubility, also play a role.</a:t>
            </a:r>
          </a:p>
          <a:p>
            <a:pPr marL="0" marR="0" indent="0" algn="l" defTabSz="936163" rtl="0" eaLnBrk="1" fontAlgn="auto" latinLnBrk="0" hangingPunct="1">
              <a:lnSpc>
                <a:spcPct val="100000"/>
              </a:lnSpc>
              <a:spcBef>
                <a:spcPts val="0"/>
              </a:spcBef>
              <a:spcAft>
                <a:spcPts val="0"/>
              </a:spcAft>
              <a:buClrTx/>
              <a:buSzTx/>
              <a:buFontTx/>
              <a:buNone/>
              <a:tabLst/>
              <a:defRPr/>
            </a:pPr>
            <a:endParaRPr lang="en-US" dirty="0" smtClean="0">
              <a:latin typeface="+mn-lt"/>
            </a:endParaRPr>
          </a:p>
          <a:p>
            <a:pPr marL="0" marR="0" indent="0" algn="l" defTabSz="936163" rtl="0" eaLnBrk="1" fontAlgn="auto" latinLnBrk="0" hangingPunct="1">
              <a:lnSpc>
                <a:spcPct val="100000"/>
              </a:lnSpc>
              <a:spcBef>
                <a:spcPts val="0"/>
              </a:spcBef>
              <a:spcAft>
                <a:spcPts val="0"/>
              </a:spcAft>
              <a:buClrTx/>
              <a:buSzTx/>
              <a:buFontTx/>
              <a:buNone/>
              <a:tabLst/>
              <a:defRPr/>
            </a:pPr>
            <a:r>
              <a:rPr lang="en-US" dirty="0" smtClean="0">
                <a:latin typeface="+mn-lt"/>
              </a:rPr>
              <a:t>Irrigation overspray</a:t>
            </a:r>
            <a:r>
              <a:rPr lang="en-US" baseline="0" dirty="0" smtClean="0">
                <a:latin typeface="+mn-lt"/>
              </a:rPr>
              <a:t> is a common cause of runoff that washes pollutants, including pesticides, off paved surfaces. It is difficult to irrigate up to the pavement edge without overspray that results in runoff. In arid areas, dry weather flows are often primarily a result of over-irrigation or overspray. </a:t>
            </a:r>
          </a:p>
          <a:p>
            <a:pPr marL="0" marR="0" indent="0" algn="l" defTabSz="936163"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A3340DB9-DF1F-427A-AC7C-B2A672C36444}" type="slidenum">
              <a:rPr lang="en-US" smtClean="0"/>
              <a:pPr/>
              <a:t>8</a:t>
            </a:fld>
            <a:endParaRPr lang="en-US" dirty="0"/>
          </a:p>
        </p:txBody>
      </p:sp>
    </p:spTree>
    <p:extLst>
      <p:ext uri="{BB962C8B-B14F-4D97-AF65-F5344CB8AC3E}">
        <p14:creationId xmlns:p14="http://schemas.microsoft.com/office/powerpoint/2010/main" val="4171801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photo shows the concept of leaching, or movement of water downward through the soil. Colored dye applied to the soil surface has been carried down into the soil with the application of water. In this same way, pesticides that are dissolved in the water can migrate into groundwater. </a:t>
            </a:r>
            <a:r>
              <a:rPr lang="en-US" sz="1200" i="0" kern="1200" dirty="0" smtClean="0">
                <a:solidFill>
                  <a:schemeClr val="tx1"/>
                </a:solidFill>
                <a:latin typeface="+mn-lt"/>
                <a:ea typeface="+mn-ea"/>
                <a:cs typeface="+mn-cs"/>
              </a:rPr>
              <a:t>Pesticides in groundwater are a problem because groundwater may be a source of drinking water</a:t>
            </a:r>
            <a:r>
              <a:rPr lang="en-US" sz="1200" i="0" kern="1200" baseline="0" dirty="0" smtClean="0">
                <a:solidFill>
                  <a:schemeClr val="tx1"/>
                </a:solidFill>
                <a:latin typeface="+mn-lt"/>
                <a:ea typeface="+mn-ea"/>
                <a:cs typeface="+mn-cs"/>
              </a:rPr>
              <a:t> or</a:t>
            </a:r>
            <a:r>
              <a:rPr lang="en-US" sz="1200" i="0" kern="1200" dirty="0" smtClean="0">
                <a:solidFill>
                  <a:schemeClr val="tx1"/>
                </a:solidFill>
                <a:latin typeface="+mn-lt"/>
                <a:ea typeface="+mn-ea"/>
                <a:cs typeface="+mn-cs"/>
              </a:rPr>
              <a:t> irrigation water, or it may feed into streams, lakes, or other surface water. </a:t>
            </a:r>
            <a:r>
              <a:rPr lang="en-US" baseline="0" dirty="0" smtClean="0"/>
              <a:t>Pesticides can leach due to natural water movement from rain or snowmelt or with excess irrigation. </a:t>
            </a:r>
            <a:r>
              <a:rPr lang="en-US" i="0" dirty="0" smtClean="0"/>
              <a:t>Some soil types,</a:t>
            </a:r>
            <a:r>
              <a:rPr lang="en-US" i="0" baseline="0" dirty="0" smtClean="0"/>
              <a:t> such as coarse-textured or sandy soils, also increase the likelihood of pesticides moving down through the soil profile. Soluble pesticides (pesticides that dissolve readily in water) are more likely to leach.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i="0" dirty="0" smtClean="0"/>
              <a:t>Contaminated</a:t>
            </a:r>
            <a:r>
              <a:rPr lang="en-US" i="0" baseline="0" dirty="0" smtClean="0"/>
              <a:t> groundwater from pesticides leaching through the soil is nearly impossible to completely clean up (remediate), and it is extremely costly. It is much better to prevent groundwater contamination in the first place by applying preventive practices. </a:t>
            </a:r>
            <a:endParaRPr lang="en-US" i="0" dirty="0" smtClean="0"/>
          </a:p>
          <a:p>
            <a:endParaRPr lang="en-US" i="0" dirty="0"/>
          </a:p>
        </p:txBody>
      </p:sp>
      <p:sp>
        <p:nvSpPr>
          <p:cNvPr id="4" name="Slide Number Placeholder 3"/>
          <p:cNvSpPr>
            <a:spLocks noGrp="1"/>
          </p:cNvSpPr>
          <p:nvPr>
            <p:ph type="sldNum" sz="quarter" idx="10"/>
          </p:nvPr>
        </p:nvSpPr>
        <p:spPr/>
        <p:txBody>
          <a:bodyPr/>
          <a:lstStyle/>
          <a:p>
            <a:fld id="{A3340DB9-DF1F-427A-AC7C-B2A672C36444}" type="slidenum">
              <a:rPr lang="en-US" smtClean="0"/>
              <a:pPr/>
              <a:t>9</a:t>
            </a:fld>
            <a:endParaRPr lang="en-US" dirty="0"/>
          </a:p>
        </p:txBody>
      </p:sp>
    </p:spTree>
    <p:extLst>
      <p:ext uri="{BB962C8B-B14F-4D97-AF65-F5344CB8AC3E}">
        <p14:creationId xmlns:p14="http://schemas.microsoft.com/office/powerpoint/2010/main" val="2580529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6A5554-3DB6-4344-8DDA-D13F7799C6E3}"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B7B4A5-B360-48A2-8D0D-86D15D1713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a:scene3d>
            <a:camera prst="orthographicFront"/>
            <a:lightRig rig="threePt" dir="t"/>
          </a:scene3d>
          <a:sp3d>
            <a:bevelT/>
          </a:sp3d>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0"/>
            <a:ext cx="4495800" cy="6858000"/>
          </a:xfrm>
          <a:solidFill>
            <a:schemeClr val="accent4"/>
          </a:solidFill>
          <a:scene3d>
            <a:camera prst="orthographicFront"/>
            <a:lightRig rig="threePt" dir="t"/>
          </a:scene3d>
          <a:sp3d>
            <a:bevelT/>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3716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a:scene3d>
            <a:camera prst="orthographicFront"/>
            <a:lightRig rig="threePt" dir="t"/>
          </a:scene3d>
          <a:sp3d>
            <a:bevelT/>
          </a:sp3d>
        </p:spPr>
        <p:txBody>
          <a:bodyPr/>
          <a:lstStyle>
            <a:lvl1pPr>
              <a:defRPr>
                <a:solidFill>
                  <a:schemeClr val="bg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7C1D13-0E6A-4E9B-99C6-A46A23D2CD46}" type="datetimeFigureOut">
              <a:rPr lang="en-US" smtClean="0"/>
              <a:pPr/>
              <a:t>6/30/2014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FF41B7-C7C1-4B64-AD51-BF327F0D83E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7C1D13-0E6A-4E9B-99C6-A46A23D2CD46}" type="datetimeFigureOut">
              <a:rPr lang="en-US" smtClean="0"/>
              <a:pPr/>
              <a:t>6/30/2014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FF41B7-C7C1-4B64-AD51-BF327F0D83E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w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8.xml"/><Relationship Id="rId5" Type="http://schemas.openxmlformats.org/officeDocument/2006/relationships/image" Target="../media/image1.wmf"/><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9.xml"/><Relationship Id="rId5" Type="http://schemas.openxmlformats.org/officeDocument/2006/relationships/image" Target="../media/image1.wmf"/><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1.wmf"/><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1.wmf"/><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12.xml"/><Relationship Id="rId5" Type="http://schemas.openxmlformats.org/officeDocument/2006/relationships/image" Target="../media/image1.wmf"/><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wmf"/><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tags" Target="../tags/tag14.xml"/><Relationship Id="rId5" Type="http://schemas.openxmlformats.org/officeDocument/2006/relationships/image" Target="../media/image1.wmf"/><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tags" Target="../tags/tag15.xml"/><Relationship Id="rId5" Type="http://schemas.openxmlformats.org/officeDocument/2006/relationships/image" Target="../media/image1.wmf"/><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1.wmf"/><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tags" Target="../tags/tag16.xml"/><Relationship Id="rId5" Type="http://schemas.openxmlformats.org/officeDocument/2006/relationships/image" Target="../media/image24.jpeg"/><Relationship Id="rId4" Type="http://schemas.openxmlformats.org/officeDocument/2006/relationships/image" Target="../media/image1.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tags" Target="../tags/tag17.xml"/><Relationship Id="rId5" Type="http://schemas.openxmlformats.org/officeDocument/2006/relationships/image" Target="../media/image1.wmf"/><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wmf"/><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6.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wmf"/><Relationship Id="rId2" Type="http://schemas.openxmlformats.org/officeDocument/2006/relationships/tags" Target="../tags/tag19.xml"/><Relationship Id="rId1" Type="http://schemas.openxmlformats.org/officeDocument/2006/relationships/vmlDrawing" Target="../drawings/vmlDrawing1.vml"/><Relationship Id="rId6" Type="http://schemas.openxmlformats.org/officeDocument/2006/relationships/image" Target="../media/image36.wmf"/><Relationship Id="rId5" Type="http://schemas.openxmlformats.org/officeDocument/2006/relationships/oleObject" Target="../embeddings/oleObject1.bin"/><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20.xml"/><Relationship Id="rId5" Type="http://schemas.openxmlformats.org/officeDocument/2006/relationships/image" Target="../media/image37.png"/><Relationship Id="rId4" Type="http://schemas.openxmlformats.org/officeDocument/2006/relationships/image" Target="../media/image1.wmf"/></Relationships>
</file>

<file path=ppt/slides/_rels/slide3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9.emf"/><Relationship Id="rId2" Type="http://schemas.openxmlformats.org/officeDocument/2006/relationships/tags" Target="../tags/tag21.xml"/><Relationship Id="rId1" Type="http://schemas.openxmlformats.org/officeDocument/2006/relationships/vmlDrawing" Target="../drawings/vmlDrawing2.vml"/><Relationship Id="rId6" Type="http://schemas.openxmlformats.org/officeDocument/2006/relationships/oleObject" Target="../embeddings/Microsoft_Word_97_-_2003_Document1.doc"/><Relationship Id="rId5" Type="http://schemas.openxmlformats.org/officeDocument/2006/relationships/oleObject" Target="../embeddings/oleObject2.bin"/><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wmf"/><Relationship Id="rId4" Type="http://schemas.openxmlformats.org/officeDocument/2006/relationships/image" Target="../media/image40.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23.xml"/><Relationship Id="rId5" Type="http://schemas.openxmlformats.org/officeDocument/2006/relationships/image" Target="../media/image41.jpeg"/><Relationship Id="rId4" Type="http://schemas.openxmlformats.org/officeDocument/2006/relationships/image" Target="../media/image1.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2.xml"/><Relationship Id="rId1" Type="http://schemas.openxmlformats.org/officeDocument/2006/relationships/tags" Target="../tags/tag24.xml"/><Relationship Id="rId5" Type="http://schemas.openxmlformats.org/officeDocument/2006/relationships/image" Target="../media/image42.jpeg"/><Relationship Id="rId4" Type="http://schemas.openxmlformats.org/officeDocument/2006/relationships/image" Target="../media/image1.wmf"/></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2.xml"/><Relationship Id="rId1" Type="http://schemas.openxmlformats.org/officeDocument/2006/relationships/tags" Target="../tags/tag25.xml"/><Relationship Id="rId5" Type="http://schemas.openxmlformats.org/officeDocument/2006/relationships/image" Target="../media/image1.wmf"/><Relationship Id="rId4" Type="http://schemas.openxmlformats.org/officeDocument/2006/relationships/image" Target="../media/image43.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2.xml"/><Relationship Id="rId1" Type="http://schemas.openxmlformats.org/officeDocument/2006/relationships/tags" Target="../tags/tag26.xml"/><Relationship Id="rId5" Type="http://schemas.openxmlformats.org/officeDocument/2006/relationships/image" Target="../media/image1.wmf"/><Relationship Id="rId4" Type="http://schemas.openxmlformats.org/officeDocument/2006/relationships/image" Target="../media/image44.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tags" Target="../tags/tag27.xml"/><Relationship Id="rId5" Type="http://schemas.openxmlformats.org/officeDocument/2006/relationships/image" Target="../media/image1.wmf"/><Relationship Id="rId4" Type="http://schemas.openxmlformats.org/officeDocument/2006/relationships/image" Target="../media/image45.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28.xml"/><Relationship Id="rId5" Type="http://schemas.openxmlformats.org/officeDocument/2006/relationships/image" Target="../media/image1.wmf"/><Relationship Id="rId4" Type="http://schemas.openxmlformats.org/officeDocument/2006/relationships/image" Target="../media/image46.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5.xml"/><Relationship Id="rId5" Type="http://schemas.openxmlformats.org/officeDocument/2006/relationships/image" Target="../media/image1.wmf"/><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2.xml"/><Relationship Id="rId1" Type="http://schemas.openxmlformats.org/officeDocument/2006/relationships/tags" Target="../tags/tag29.xml"/><Relationship Id="rId5" Type="http://schemas.openxmlformats.org/officeDocument/2006/relationships/image" Target="../media/image1.wmf"/><Relationship Id="rId4" Type="http://schemas.openxmlformats.org/officeDocument/2006/relationships/image" Target="../media/image47.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2.xml"/><Relationship Id="rId1" Type="http://schemas.openxmlformats.org/officeDocument/2006/relationships/tags" Target="../tags/tag30.xml"/><Relationship Id="rId5" Type="http://schemas.openxmlformats.org/officeDocument/2006/relationships/image" Target="../media/image1.wmf"/><Relationship Id="rId4" Type="http://schemas.openxmlformats.org/officeDocument/2006/relationships/image" Target="../media/image48.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2.xml"/><Relationship Id="rId1" Type="http://schemas.openxmlformats.org/officeDocument/2006/relationships/tags" Target="../tags/tag31.xml"/><Relationship Id="rId5" Type="http://schemas.openxmlformats.org/officeDocument/2006/relationships/image" Target="../media/image1.wmf"/><Relationship Id="rId4" Type="http://schemas.openxmlformats.org/officeDocument/2006/relationships/image" Target="../media/image49.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32.xml"/><Relationship Id="rId5" Type="http://schemas.openxmlformats.org/officeDocument/2006/relationships/image" Target="../media/image1.wmf"/><Relationship Id="rId4" Type="http://schemas.openxmlformats.org/officeDocument/2006/relationships/image" Target="../media/image50.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tags" Target="../tags/tag33.xml"/><Relationship Id="rId5" Type="http://schemas.openxmlformats.org/officeDocument/2006/relationships/image" Target="../media/image1.wmf"/><Relationship Id="rId4" Type="http://schemas.openxmlformats.org/officeDocument/2006/relationships/image" Target="../media/image51.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2.xml"/><Relationship Id="rId1" Type="http://schemas.openxmlformats.org/officeDocument/2006/relationships/tags" Target="../tags/tag34.xml"/><Relationship Id="rId5" Type="http://schemas.openxmlformats.org/officeDocument/2006/relationships/image" Target="../media/image1.wmf"/><Relationship Id="rId4" Type="http://schemas.openxmlformats.org/officeDocument/2006/relationships/image" Target="../media/image52.jpeg"/></Relationships>
</file>

<file path=ppt/slides/_rels/slide46.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wmf"/></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2.xml"/><Relationship Id="rId1" Type="http://schemas.openxmlformats.org/officeDocument/2006/relationships/tags" Target="../tags/tag35.xml"/><Relationship Id="rId5" Type="http://schemas.openxmlformats.org/officeDocument/2006/relationships/image" Target="../media/image1.wmf"/><Relationship Id="rId4" Type="http://schemas.openxmlformats.org/officeDocument/2006/relationships/image" Target="../media/image54.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2.xml"/><Relationship Id="rId1" Type="http://schemas.openxmlformats.org/officeDocument/2006/relationships/tags" Target="../tags/tag36.xml"/><Relationship Id="rId5" Type="http://schemas.openxmlformats.org/officeDocument/2006/relationships/image" Target="../media/image1.wmf"/><Relationship Id="rId4" Type="http://schemas.openxmlformats.org/officeDocument/2006/relationships/image" Target="../media/image55.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tags" Target="../tags/tag37.xml"/><Relationship Id="rId5" Type="http://schemas.openxmlformats.org/officeDocument/2006/relationships/image" Target="../media/image1.wmf"/><Relationship Id="rId4" Type="http://schemas.openxmlformats.org/officeDocument/2006/relationships/image" Target="../media/image5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6" Type="http://schemas.openxmlformats.org/officeDocument/2006/relationships/image" Target="../media/image6.jpeg"/><Relationship Id="rId5" Type="http://schemas.openxmlformats.org/officeDocument/2006/relationships/image" Target="../media/image1.wmf"/><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2.xml"/><Relationship Id="rId1" Type="http://schemas.openxmlformats.org/officeDocument/2006/relationships/tags" Target="../tags/tag38.xml"/><Relationship Id="rId5" Type="http://schemas.openxmlformats.org/officeDocument/2006/relationships/image" Target="../media/image1.wmf"/><Relationship Id="rId4" Type="http://schemas.openxmlformats.org/officeDocument/2006/relationships/image" Target="../media/image57.jpe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2.xml"/><Relationship Id="rId1" Type="http://schemas.openxmlformats.org/officeDocument/2006/relationships/tags" Target="../tags/tag39.xml"/><Relationship Id="rId5" Type="http://schemas.openxmlformats.org/officeDocument/2006/relationships/image" Target="../media/image1.wmf"/><Relationship Id="rId4" Type="http://schemas.openxmlformats.org/officeDocument/2006/relationships/image" Target="../media/image58.jpe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2.xml"/><Relationship Id="rId1" Type="http://schemas.openxmlformats.org/officeDocument/2006/relationships/tags" Target="../tags/tag40.xml"/><Relationship Id="rId5" Type="http://schemas.openxmlformats.org/officeDocument/2006/relationships/image" Target="../media/image1.wmf"/><Relationship Id="rId4" Type="http://schemas.openxmlformats.org/officeDocument/2006/relationships/image" Target="../media/image59.jpe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ags" Target="../tags/tag41.xml"/><Relationship Id="rId5" Type="http://schemas.openxmlformats.org/officeDocument/2006/relationships/image" Target="../media/image1.wmf"/><Relationship Id="rId4" Type="http://schemas.openxmlformats.org/officeDocument/2006/relationships/image" Target="../media/image60.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tags" Target="../tags/tag42.xml"/><Relationship Id="rId5" Type="http://schemas.openxmlformats.org/officeDocument/2006/relationships/image" Target="../media/image1.wmf"/><Relationship Id="rId4" Type="http://schemas.openxmlformats.org/officeDocument/2006/relationships/image" Target="../media/image61.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tags" Target="../tags/tag43.xml"/><Relationship Id="rId5" Type="http://schemas.openxmlformats.org/officeDocument/2006/relationships/image" Target="../media/image1.wmf"/><Relationship Id="rId4" Type="http://schemas.openxmlformats.org/officeDocument/2006/relationships/image" Target="../media/image62.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44.xml"/><Relationship Id="rId5" Type="http://schemas.openxmlformats.org/officeDocument/2006/relationships/image" Target="../media/image1.wmf"/><Relationship Id="rId4" Type="http://schemas.openxmlformats.org/officeDocument/2006/relationships/image" Target="../media/image63.jpe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ags" Target="../tags/tag45.xml"/><Relationship Id="rId5" Type="http://schemas.openxmlformats.org/officeDocument/2006/relationships/image" Target="../media/image1.wmf"/><Relationship Id="rId4" Type="http://schemas.openxmlformats.org/officeDocument/2006/relationships/image" Target="../media/image64.jpeg"/></Relationships>
</file>

<file path=ppt/slides/_rels/slide5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7.jpeg"/><Relationship Id="rId4" Type="http://schemas.openxmlformats.org/officeDocument/2006/relationships/image" Target="../media/image1.wmf"/></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1.wmf"/></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17652"/>
            <a:ext cx="8229600" cy="2172159"/>
          </a:xfrm>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normAutofit/>
          </a:bodyPr>
          <a:lstStyle/>
          <a:p>
            <a:r>
              <a:rPr lang="en-US" dirty="0" smtClean="0">
                <a:latin typeface="Arial"/>
              </a:rPr>
              <a:t>Water Quality Protection Measures for </a:t>
            </a:r>
            <a:br>
              <a:rPr lang="en-US" dirty="0" smtClean="0">
                <a:latin typeface="Arial"/>
              </a:rPr>
            </a:br>
            <a:r>
              <a:rPr lang="en-US" dirty="0" smtClean="0">
                <a:latin typeface="Arial"/>
              </a:rPr>
              <a:t>Landscape Professionals</a:t>
            </a:r>
            <a:endParaRPr lang="en-US" dirty="0">
              <a:solidFill>
                <a:schemeClr val="bg1"/>
              </a:solidFill>
            </a:endParaRPr>
          </a:p>
        </p:txBody>
      </p:sp>
      <p:sp>
        <p:nvSpPr>
          <p:cNvPr id="5" name="TextBox 4"/>
          <p:cNvSpPr txBox="1"/>
          <p:nvPr/>
        </p:nvSpPr>
        <p:spPr>
          <a:xfrm>
            <a:off x="5984942" y="6537960"/>
            <a:ext cx="2039341" cy="261610"/>
          </a:xfrm>
          <a:prstGeom prst="rect">
            <a:avLst/>
          </a:prstGeom>
          <a:noFill/>
        </p:spPr>
        <p:txBody>
          <a:bodyPr wrap="none" rtlCol="0">
            <a:spAutoFit/>
          </a:bodyPr>
          <a:lstStyle/>
          <a:p>
            <a:r>
              <a:rPr lang="en-US" sz="1100" dirty="0" smtClean="0">
                <a:solidFill>
                  <a:schemeClr val="bg1"/>
                </a:solidFill>
              </a:rPr>
              <a:t>Photo courtesy of mtsvancouver</a:t>
            </a:r>
            <a:endParaRPr lang="en-US" sz="1100" dirty="0">
              <a:solidFill>
                <a:schemeClr val="bg1"/>
              </a:solidFill>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
        <p:nvSpPr>
          <p:cNvPr id="6" name="Title 1"/>
          <p:cNvSpPr txBox="1">
            <a:spLocks/>
          </p:cNvSpPr>
          <p:nvPr/>
        </p:nvSpPr>
        <p:spPr>
          <a:xfrm>
            <a:off x="1250415" y="3575538"/>
            <a:ext cx="6643171" cy="2602947"/>
          </a:xfrm>
          <a:prstGeom prst="rect">
            <a:avLst/>
          </a:prstGeo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sz="2000" dirty="0"/>
              <a:t>Authors:</a:t>
            </a:r>
            <a:br>
              <a:rPr lang="en-US" sz="2000" dirty="0"/>
            </a:br>
            <a:r>
              <a:rPr lang="en-US" sz="2400" dirty="0"/>
              <a:t>Sue Donaldson, University of Nevada</a:t>
            </a:r>
            <a:br>
              <a:rPr lang="en-US" sz="2400" dirty="0"/>
            </a:br>
            <a:r>
              <a:rPr lang="en-US" sz="2400" dirty="0"/>
              <a:t>Carrie Foss, Washington State University</a:t>
            </a:r>
            <a:br>
              <a:rPr lang="en-US" sz="2400" dirty="0"/>
            </a:br>
            <a:r>
              <a:rPr lang="en-US" sz="2400" dirty="0"/>
              <a:t>Darren Haver, University of California</a:t>
            </a:r>
          </a:p>
          <a:p>
            <a:endParaRPr lang="en-US" sz="2000" dirty="0"/>
          </a:p>
          <a:p>
            <a:r>
              <a:rPr lang="en-US" sz="1800" dirty="0"/>
              <a:t>This slide set was funded by USDA NIFA through</a:t>
            </a:r>
          </a:p>
          <a:p>
            <a:r>
              <a:rPr lang="en-US" sz="1800" dirty="0"/>
              <a:t>the Western Integrated Pest Management Center</a:t>
            </a:r>
          </a:p>
          <a:p>
            <a:r>
              <a:rPr lang="en-US" sz="1400" dirty="0">
                <a:solidFill>
                  <a:schemeClr val="bg1"/>
                </a:solidFill>
              </a:rPr>
              <a:t>January, 2013</a:t>
            </a:r>
            <a:endParaRPr lang="en-US" sz="1600" dirty="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1143000"/>
          </a:xfrm>
        </p:spPr>
        <p:txBody>
          <a:bodyPr>
            <a:noAutofit/>
          </a:bodyPr>
          <a:lstStyle/>
          <a:p>
            <a:r>
              <a:rPr lang="en-US" sz="3600" dirty="0" smtClean="0">
                <a:cs typeface="Arial" pitchFamily="34" charset="0"/>
              </a:rPr>
              <a:t>Rain or excessive irrigation after a pesticide application may leach soluble pesticides.</a:t>
            </a:r>
            <a:endParaRPr lang="en-US" sz="3600" baseline="0" dirty="0" smtClean="0">
              <a:cs typeface="Arial"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3000" y="1676400"/>
            <a:ext cx="6858000" cy="51435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R="0" rtl="0"/>
            <a:r>
              <a:rPr lang="en-US" sz="4000" baseline="0" dirty="0" smtClean="0"/>
              <a:t>Pesticides can move with soil.</a:t>
            </a:r>
          </a:p>
        </p:txBody>
      </p:sp>
      <p:pic>
        <p:nvPicPr>
          <p:cNvPr id="1026" name="Picture 2" descr="D:\dlhaver 007.jpg"/>
          <p:cNvPicPr>
            <a:picLocks noChangeAspect="1" noChangeArrowheads="1"/>
          </p:cNvPicPr>
          <p:nvPr/>
        </p:nvPicPr>
        <p:blipFill>
          <a:blip r:embed="rId4" cstate="print"/>
          <a:srcRect/>
          <a:stretch>
            <a:fillRect/>
          </a:stretch>
        </p:blipFill>
        <p:spPr bwMode="auto">
          <a:xfrm>
            <a:off x="914400" y="1574800"/>
            <a:ext cx="7467600" cy="497840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noFill/>
        </p:spPr>
        <p:txBody>
          <a:bodyPr>
            <a:normAutofit fontScale="90000"/>
          </a:bodyPr>
          <a:lstStyle/>
          <a:p>
            <a:r>
              <a:rPr lang="en-US" dirty="0" smtClean="0">
                <a:solidFill>
                  <a:schemeClr val="tx1"/>
                </a:solidFill>
                <a:cs typeface="Arial" pitchFamily="34" charset="0"/>
              </a:rPr>
              <a:t>Paved surfaces and sidewalks can contribute to pesticide runoff.</a:t>
            </a:r>
            <a:endParaRPr lang="en-US" dirty="0">
              <a:solidFill>
                <a:schemeClr val="tx1"/>
              </a:solidFill>
            </a:endParaRPr>
          </a:p>
        </p:txBody>
      </p:sp>
      <p:pic>
        <p:nvPicPr>
          <p:cNvPr id="7" name="Picture 6" descr="100_2221.JPG"/>
          <p:cNvPicPr>
            <a:picLocks noChangeAspect="1"/>
          </p:cNvPicPr>
          <p:nvPr/>
        </p:nvPicPr>
        <p:blipFill>
          <a:blip r:embed="rId4" cstate="print"/>
          <a:stretch>
            <a:fillRect/>
          </a:stretch>
        </p:blipFill>
        <p:spPr>
          <a:xfrm>
            <a:off x="1168400" y="1524000"/>
            <a:ext cx="6908800" cy="51816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a:noFill/>
        </p:spPr>
        <p:txBody>
          <a:bodyPr>
            <a:noAutofit/>
          </a:bodyPr>
          <a:lstStyle/>
          <a:p>
            <a:r>
              <a:rPr lang="en-US" sz="4000" dirty="0" smtClean="0">
                <a:solidFill>
                  <a:schemeClr val="tx1"/>
                </a:solidFill>
              </a:rPr>
              <a:t>Spray applications can drift into water.</a:t>
            </a:r>
            <a:endParaRPr lang="en-US" sz="4000" dirty="0">
              <a:solidFill>
                <a:schemeClr val="tx1"/>
              </a:solidFill>
            </a:endParaRPr>
          </a:p>
        </p:txBody>
      </p:sp>
      <p:pic>
        <p:nvPicPr>
          <p:cNvPr id="90116" name="Picture 4" descr="http://farm3.staticflickr.com/2489/3740675928_0e73eeeee3.jpg"/>
          <p:cNvPicPr>
            <a:picLocks noChangeAspect="1" noChangeArrowheads="1"/>
          </p:cNvPicPr>
          <p:nvPr/>
        </p:nvPicPr>
        <p:blipFill>
          <a:blip r:embed="rId3" cstate="print"/>
          <a:srcRect/>
          <a:stretch>
            <a:fillRect/>
          </a:stretch>
        </p:blipFill>
        <p:spPr bwMode="auto">
          <a:xfrm>
            <a:off x="762000" y="1371600"/>
            <a:ext cx="7696200" cy="5125671"/>
          </a:xfrm>
          <a:prstGeom prst="rect">
            <a:avLst/>
          </a:prstGeom>
          <a:noFill/>
        </p:spPr>
      </p:pic>
      <p:sp>
        <p:nvSpPr>
          <p:cNvPr id="4" name="TextBox 3"/>
          <p:cNvSpPr txBox="1"/>
          <p:nvPr/>
        </p:nvSpPr>
        <p:spPr>
          <a:xfrm>
            <a:off x="6652260" y="6238250"/>
            <a:ext cx="2133600" cy="261610"/>
          </a:xfrm>
          <a:prstGeom prst="rect">
            <a:avLst/>
          </a:prstGeom>
          <a:noFill/>
          <a:ln w="19050">
            <a:noFill/>
          </a:ln>
        </p:spPr>
        <p:txBody>
          <a:bodyPr wrap="square" rtlCol="0">
            <a:spAutoFit/>
          </a:bodyPr>
          <a:lstStyle/>
          <a:p>
            <a:r>
              <a:rPr lang="en-US" sz="1100" dirty="0" smtClean="0">
                <a:solidFill>
                  <a:schemeClr val="bg1"/>
                </a:solidFill>
              </a:rPr>
              <a:t>Photo courtesy of camknows</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596347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fontScale="90000"/>
          </a:bodyPr>
          <a:lstStyle/>
          <a:p>
            <a:r>
              <a:rPr lang="en-US" dirty="0" smtClean="0">
                <a:solidFill>
                  <a:schemeClr val="tx1"/>
                </a:solidFill>
                <a:cs typeface="Arial" pitchFamily="34" charset="0"/>
              </a:rPr>
              <a:t>Pesticides can volatilize and move in air as vapor drift.</a:t>
            </a:r>
            <a:endParaRPr lang="en-US" dirty="0">
              <a:solidFill>
                <a:schemeClr val="tx1"/>
              </a:solidFill>
              <a:cs typeface="Arial" pitchFamily="34" charset="0"/>
            </a:endParaRPr>
          </a:p>
        </p:txBody>
      </p:sp>
      <p:sp>
        <p:nvSpPr>
          <p:cNvPr id="7" name="Text Box 5"/>
          <p:cNvSpPr txBox="1">
            <a:spLocks noChangeArrowheads="1"/>
          </p:cNvSpPr>
          <p:nvPr/>
        </p:nvSpPr>
        <p:spPr bwMode="auto">
          <a:xfrm>
            <a:off x="847280" y="1967387"/>
            <a:ext cx="1037400" cy="5232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smtClean="0">
                <a:solidFill>
                  <a:schemeClr val="bg1"/>
                </a:solidFill>
              </a:rPr>
              <a:t>Wind</a:t>
            </a:r>
            <a:endParaRPr lang="en-US" sz="2800" b="1" dirty="0">
              <a:solidFill>
                <a:schemeClr val="bg1"/>
              </a:solidFill>
            </a:endParaRPr>
          </a:p>
        </p:txBody>
      </p:sp>
      <p:sp>
        <p:nvSpPr>
          <p:cNvPr id="8" name="Text Box 6"/>
          <p:cNvSpPr txBox="1">
            <a:spLocks noChangeArrowheads="1"/>
          </p:cNvSpPr>
          <p:nvPr/>
        </p:nvSpPr>
        <p:spPr bwMode="auto">
          <a:xfrm>
            <a:off x="5105400" y="2133600"/>
            <a:ext cx="105251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mpd="dbl">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800" b="1" dirty="0">
                <a:solidFill>
                  <a:schemeClr val="bg1"/>
                </a:solidFill>
              </a:rPr>
              <a:t>Drift</a:t>
            </a:r>
          </a:p>
        </p:txBody>
      </p:sp>
      <p:pic>
        <p:nvPicPr>
          <p:cNvPr id="88066" name="Picture 2" descr="http://farm8.staticflickr.com/7152/6648892733_1307357e01.jpg"/>
          <p:cNvPicPr>
            <a:picLocks noChangeAspect="1" noChangeArrowheads="1"/>
          </p:cNvPicPr>
          <p:nvPr/>
        </p:nvPicPr>
        <p:blipFill>
          <a:blip r:embed="rId3" cstate="print"/>
          <a:srcRect/>
          <a:stretch>
            <a:fillRect/>
          </a:stretch>
        </p:blipFill>
        <p:spPr bwMode="auto">
          <a:xfrm>
            <a:off x="1219200" y="1828800"/>
            <a:ext cx="6821959" cy="4543426"/>
          </a:xfrm>
          <a:prstGeom prst="rect">
            <a:avLst/>
          </a:prstGeom>
          <a:noFill/>
        </p:spPr>
      </p:pic>
      <p:sp>
        <p:nvSpPr>
          <p:cNvPr id="10" name="TextBox 9"/>
          <p:cNvSpPr txBox="1"/>
          <p:nvPr/>
        </p:nvSpPr>
        <p:spPr>
          <a:xfrm>
            <a:off x="1219200" y="6096000"/>
            <a:ext cx="2087880" cy="261610"/>
          </a:xfrm>
          <a:prstGeom prst="rect">
            <a:avLst/>
          </a:prstGeom>
          <a:noFill/>
          <a:ln w="19050">
            <a:noFill/>
          </a:ln>
        </p:spPr>
        <p:txBody>
          <a:bodyPr wrap="square" rtlCol="0">
            <a:spAutoFit/>
          </a:bodyPr>
          <a:lstStyle/>
          <a:p>
            <a:r>
              <a:rPr lang="en-US" sz="1100" dirty="0">
                <a:solidFill>
                  <a:schemeClr val="bg1"/>
                </a:solidFill>
              </a:rPr>
              <a:t>Photo courtesy of </a:t>
            </a:r>
            <a:r>
              <a:rPr lang="en-US" sz="1100" dirty="0" smtClean="0">
                <a:solidFill>
                  <a:schemeClr val="bg1"/>
                </a:solidFill>
              </a:rPr>
              <a:t>LeonArts.at</a:t>
            </a:r>
            <a:endParaRPr lang="en-US" sz="1100" dirty="0">
              <a:solidFill>
                <a:schemeClr val="bg1"/>
              </a:solidFil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37053020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a:noFill/>
        </p:spPr>
        <p:txBody>
          <a:bodyPr>
            <a:normAutofit fontScale="90000"/>
          </a:bodyPr>
          <a:lstStyle/>
          <a:p>
            <a:r>
              <a:rPr lang="en-US" dirty="0" smtClean="0">
                <a:solidFill>
                  <a:schemeClr val="tx1"/>
                </a:solidFill>
              </a:rPr>
              <a:t>Pesticides are sometimes applied directly to water.</a:t>
            </a:r>
            <a:endParaRPr lang="en-US" dirty="0">
              <a:solidFill>
                <a:schemeClr val="tx1"/>
              </a:solidFill>
            </a:endParaRPr>
          </a:p>
        </p:txBody>
      </p:sp>
      <p:pic>
        <p:nvPicPr>
          <p:cNvPr id="3" name="Picture 2" descr="aquatic pesticide.jpg"/>
          <p:cNvPicPr>
            <a:picLocks noChangeAspect="1"/>
          </p:cNvPicPr>
          <p:nvPr/>
        </p:nvPicPr>
        <p:blipFill>
          <a:blip r:embed="rId4" cstate="print"/>
          <a:srcRect l="2000" t="2500" r="2000" b="3000"/>
          <a:stretch>
            <a:fillRect/>
          </a:stretch>
        </p:blipFill>
        <p:spPr>
          <a:xfrm>
            <a:off x="914400" y="1676400"/>
            <a:ext cx="7431314" cy="4876800"/>
          </a:xfrm>
          <a:prstGeom prst="rect">
            <a:avLst/>
          </a:prstGeom>
          <a:ln>
            <a:noFill/>
          </a:ln>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
        <p:nvSpPr>
          <p:cNvPr id="5" name="Rectangle 4"/>
          <p:cNvSpPr/>
          <p:nvPr/>
        </p:nvSpPr>
        <p:spPr>
          <a:xfrm>
            <a:off x="6781800" y="6291590"/>
            <a:ext cx="1828800" cy="261610"/>
          </a:xfrm>
          <a:prstGeom prst="rect">
            <a:avLst/>
          </a:prstGeom>
          <a:noFill/>
          <a:ln w="19050">
            <a:noFill/>
          </a:ln>
        </p:spPr>
        <p:txBody>
          <a:bodyPr wrap="square">
            <a:spAutoFit/>
          </a:bodyPr>
          <a:lstStyle/>
          <a:p>
            <a:r>
              <a:rPr lang="en-US" sz="1100" dirty="0" smtClean="0">
                <a:solidFill>
                  <a:schemeClr val="bg1"/>
                </a:solidFill>
              </a:rPr>
              <a:t>Photo courtesy of UCIPM</a:t>
            </a:r>
            <a:endParaRPr lang="en-US" sz="1100" dirty="0">
              <a:solidFill>
                <a:schemeClr val="bg1"/>
              </a:solidFill>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cs typeface="Arial" pitchFamily="34" charset="0"/>
              </a:rPr>
              <a:t>Improper pesticide handling can contaminate</a:t>
            </a:r>
            <a:r>
              <a:rPr lang="en-US" dirty="0" smtClean="0">
                <a:cs typeface="Arial" pitchFamily="34" charset="0"/>
              </a:rPr>
              <a:t> water.</a:t>
            </a:r>
            <a:endParaRPr lang="en-US" baseline="0" dirty="0" smtClean="0">
              <a:cs typeface="Arial" pitchFamily="34" charset="0"/>
            </a:endParaRPr>
          </a:p>
        </p:txBody>
      </p:sp>
      <p:pic>
        <p:nvPicPr>
          <p:cNvPr id="4" name="Picture 4" descr="101_3215"/>
          <p:cNvPicPr>
            <a:picLocks noChangeAspect="1" noChangeArrowheads="1"/>
          </p:cNvPicPr>
          <p:nvPr/>
        </p:nvPicPr>
        <p:blipFill>
          <a:blip r:embed="rId4" cstate="print"/>
          <a:srcRect/>
          <a:stretch>
            <a:fillRect/>
          </a:stretch>
        </p:blipFill>
        <p:spPr bwMode="auto">
          <a:xfrm>
            <a:off x="1219200" y="1555552"/>
            <a:ext cx="6865938" cy="5150048"/>
          </a:xfrm>
          <a:prstGeom prst="rect">
            <a:avLst/>
          </a:prstGeom>
          <a:noFill/>
          <a:ln w="9525">
            <a:noFill/>
            <a:miter lim="800000"/>
            <a:headEnd/>
            <a:tailEnd/>
          </a:ln>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latin typeface="Arial"/>
              </a:rPr>
              <a:t>Weather conditions affect pesticide movement.</a:t>
            </a:r>
            <a:endParaRPr lang="en-US"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0" y="1790700"/>
            <a:ext cx="6553200" cy="49149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467600" cy="1143000"/>
          </a:xfrm>
        </p:spPr>
        <p:txBody>
          <a:bodyPr>
            <a:noAutofit/>
          </a:bodyPr>
          <a:lstStyle/>
          <a:p>
            <a:pPr marR="0" rtl="0"/>
            <a:r>
              <a:rPr lang="en-US" sz="4000" dirty="0" smtClean="0">
                <a:cs typeface="Arial" pitchFamily="34" charset="0"/>
              </a:rPr>
              <a:t>Excessive or untimely rainfall can carry pesticides away from the application site.</a:t>
            </a:r>
            <a:r>
              <a:rPr lang="en-US" sz="4000" baseline="0" dirty="0" smtClean="0">
                <a:cs typeface="Arial" pitchFamily="34" charset="0"/>
              </a:rPr>
              <a:t>	</a:t>
            </a:r>
          </a:p>
        </p:txBody>
      </p:sp>
      <p:pic>
        <p:nvPicPr>
          <p:cNvPr id="80902" name="Picture 6" descr="http://farm3.staticflickr.com/2649/3865807338_82b182f318.jpg"/>
          <p:cNvPicPr>
            <a:picLocks noChangeAspect="1" noChangeArrowheads="1"/>
          </p:cNvPicPr>
          <p:nvPr/>
        </p:nvPicPr>
        <p:blipFill>
          <a:blip r:embed="rId4" cstate="print"/>
          <a:srcRect/>
          <a:stretch>
            <a:fillRect/>
          </a:stretch>
        </p:blipFill>
        <p:spPr bwMode="auto">
          <a:xfrm>
            <a:off x="3048000" y="1981200"/>
            <a:ext cx="3171825" cy="4762500"/>
          </a:xfrm>
          <a:prstGeom prst="rect">
            <a:avLst/>
          </a:prstGeom>
          <a:noFill/>
        </p:spPr>
      </p:pic>
      <p:sp>
        <p:nvSpPr>
          <p:cNvPr id="7" name="TextBox 6"/>
          <p:cNvSpPr txBox="1"/>
          <p:nvPr/>
        </p:nvSpPr>
        <p:spPr>
          <a:xfrm>
            <a:off x="4664392" y="6482090"/>
            <a:ext cx="1766888" cy="261610"/>
          </a:xfrm>
          <a:prstGeom prst="rect">
            <a:avLst/>
          </a:prstGeom>
          <a:noFill/>
          <a:ln w="19050">
            <a:noFill/>
          </a:ln>
        </p:spPr>
        <p:txBody>
          <a:bodyPr wrap="square" rtlCol="0">
            <a:spAutoFit/>
          </a:bodyPr>
          <a:lstStyle/>
          <a:p>
            <a:r>
              <a:rPr lang="en-US" sz="1100" dirty="0">
                <a:solidFill>
                  <a:schemeClr val="bg1"/>
                </a:solidFill>
              </a:rPr>
              <a:t>Photo courtesy of </a:t>
            </a:r>
            <a:r>
              <a:rPr lang="en-US" sz="1100" dirty="0" smtClean="0">
                <a:solidFill>
                  <a:schemeClr val="bg1"/>
                </a:solidFill>
              </a:rPr>
              <a:t>zodski</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cs typeface="Arial" pitchFamily="34" charset="0"/>
              </a:rPr>
              <a:t>Wind can blow pesticides into nearby waterways.</a:t>
            </a:r>
            <a:endParaRPr lang="en-US" baseline="0" dirty="0" smtClean="0">
              <a:cs typeface="Arial" pitchFamily="34" charset="0"/>
            </a:endParaRPr>
          </a:p>
        </p:txBody>
      </p:sp>
      <p:pic>
        <p:nvPicPr>
          <p:cNvPr id="2050" name="Picture 2" descr="D:\asymmtrical tree growth.jpg"/>
          <p:cNvPicPr>
            <a:picLocks noChangeAspect="1" noChangeArrowheads="1"/>
          </p:cNvPicPr>
          <p:nvPr/>
        </p:nvPicPr>
        <p:blipFill>
          <a:blip r:embed="rId4" cstate="print"/>
          <a:srcRect/>
          <a:stretch>
            <a:fillRect/>
          </a:stretch>
        </p:blipFill>
        <p:spPr bwMode="auto">
          <a:xfrm>
            <a:off x="914400" y="1600201"/>
            <a:ext cx="7409073" cy="502920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229600" cy="1600200"/>
          </a:xfrm>
          <a:scene3d>
            <a:camera prst="orthographicFront">
              <a:rot lat="0" lon="0" rev="0"/>
            </a:camera>
            <a:lightRig rig="threePt" dir="t">
              <a:rot lat="0" lon="0" rev="1200000"/>
            </a:lightRig>
          </a:scene3d>
          <a:sp3d>
            <a:bevelT w="63500" h="25400"/>
          </a:sp3d>
        </p:spPr>
        <p:style>
          <a:lnRef idx="0">
            <a:schemeClr val="accent4"/>
          </a:lnRef>
          <a:fillRef idx="3">
            <a:schemeClr val="accent4"/>
          </a:fillRef>
          <a:effectRef idx="3">
            <a:schemeClr val="accent4"/>
          </a:effectRef>
          <a:fontRef idx="minor">
            <a:schemeClr val="lt1"/>
          </a:fontRef>
        </p:style>
        <p:txBody>
          <a:bodyPr/>
          <a:lstStyle/>
          <a:p>
            <a:r>
              <a:rPr lang="en-US" dirty="0" smtClean="0">
                <a:latin typeface="Arial"/>
              </a:rPr>
              <a:t>How can you protect water when using pesticides?</a:t>
            </a:r>
            <a:endParaRPr lang="en-US" dirty="0">
              <a:solidFill>
                <a:schemeClr val="bg1"/>
              </a:solidFill>
            </a:endParaRPr>
          </a:p>
        </p:txBody>
      </p:sp>
      <p:pic>
        <p:nvPicPr>
          <p:cNvPr id="52228" name="Picture 4" descr="http://farm6.staticflickr.com/5132/5587010785_16a17d3915.jpg"/>
          <p:cNvPicPr>
            <a:picLocks noChangeAspect="1" noChangeArrowheads="1"/>
          </p:cNvPicPr>
          <p:nvPr/>
        </p:nvPicPr>
        <p:blipFill>
          <a:blip r:embed="rId4" cstate="print"/>
          <a:srcRect/>
          <a:stretch>
            <a:fillRect/>
          </a:stretch>
        </p:blipFill>
        <p:spPr bwMode="auto">
          <a:xfrm>
            <a:off x="1295400" y="1905001"/>
            <a:ext cx="6680546" cy="4876800"/>
          </a:xfrm>
          <a:prstGeom prst="rect">
            <a:avLst/>
          </a:prstGeom>
          <a:noFill/>
        </p:spPr>
      </p:pic>
      <p:sp>
        <p:nvSpPr>
          <p:cNvPr id="5" name="TextBox 4"/>
          <p:cNvSpPr txBox="1"/>
          <p:nvPr/>
        </p:nvSpPr>
        <p:spPr>
          <a:xfrm>
            <a:off x="5984942" y="6537960"/>
            <a:ext cx="2039341" cy="261610"/>
          </a:xfrm>
          <a:prstGeom prst="rect">
            <a:avLst/>
          </a:prstGeom>
          <a:noFill/>
        </p:spPr>
        <p:txBody>
          <a:bodyPr wrap="none" rtlCol="0">
            <a:spAutoFit/>
          </a:bodyPr>
          <a:lstStyle/>
          <a:p>
            <a:r>
              <a:rPr lang="en-US" sz="1100" dirty="0" smtClean="0">
                <a:solidFill>
                  <a:schemeClr val="bg1"/>
                </a:solidFill>
              </a:rPr>
              <a:t>Photo courtesy of mtsvancouver</a:t>
            </a:r>
            <a:endParaRPr lang="en-US" sz="1100" dirty="0">
              <a:solidFill>
                <a:schemeClr val="bg1"/>
              </a:solidFill>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20793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cs typeface="Arial" pitchFamily="34" charset="0"/>
              </a:rPr>
              <a:t>High t</a:t>
            </a:r>
            <a:r>
              <a:rPr lang="en-US" baseline="0" dirty="0" smtClean="0">
                <a:cs typeface="Arial" pitchFamily="34" charset="0"/>
              </a:rPr>
              <a:t>emperature and low humidity increase</a:t>
            </a:r>
            <a:r>
              <a:rPr lang="en-US" dirty="0" smtClean="0">
                <a:cs typeface="Arial" pitchFamily="34" charset="0"/>
              </a:rPr>
              <a:t> </a:t>
            </a:r>
            <a:r>
              <a:rPr lang="en-US" baseline="0" dirty="0" smtClean="0">
                <a:cs typeface="Arial" pitchFamily="34" charset="0"/>
              </a:rPr>
              <a:t>volatility.</a:t>
            </a:r>
          </a:p>
        </p:txBody>
      </p:sp>
      <p:sp>
        <p:nvSpPr>
          <p:cNvPr id="7" name="TextBox 6"/>
          <p:cNvSpPr txBox="1"/>
          <p:nvPr/>
        </p:nvSpPr>
        <p:spPr>
          <a:xfrm>
            <a:off x="6118860" y="6375410"/>
            <a:ext cx="2057400" cy="261610"/>
          </a:xfrm>
          <a:prstGeom prst="rect">
            <a:avLst/>
          </a:prstGeom>
          <a:noFill/>
        </p:spPr>
        <p:txBody>
          <a:bodyPr wrap="square" rtlCol="0">
            <a:spAutoFit/>
          </a:bodyPr>
          <a:lstStyle/>
          <a:p>
            <a:r>
              <a:rPr lang="en-US" sz="1100" dirty="0" smtClean="0">
                <a:solidFill>
                  <a:schemeClr val="bg1"/>
                </a:solidFill>
              </a:rPr>
              <a:t>Photo </a:t>
            </a:r>
            <a:r>
              <a:rPr lang="en-US" sz="1100" dirty="0">
                <a:solidFill>
                  <a:schemeClr val="bg1"/>
                </a:solidFill>
              </a:rPr>
              <a:t>courtesy of </a:t>
            </a:r>
            <a:r>
              <a:rPr lang="en-US" sz="1100" dirty="0" smtClean="0">
                <a:solidFill>
                  <a:schemeClr val="bg1"/>
                </a:solidFill>
              </a:rPr>
              <a:t>Monica Guy</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2050" name="Picture 2" descr="E:\Projects-Research &amp; Extension\Water Quality Curriculum\Images from Sue 10_9\DSCN0319.JPG"/>
          <p:cNvPicPr>
            <a:picLocks noChangeAspect="1" noChangeArrowheads="1"/>
          </p:cNvPicPr>
          <p:nvPr/>
        </p:nvPicPr>
        <p:blipFill>
          <a:blip r:embed="rId5" cstate="print"/>
          <a:srcRect/>
          <a:stretch>
            <a:fillRect/>
          </a:stretch>
        </p:blipFill>
        <p:spPr bwMode="auto">
          <a:xfrm>
            <a:off x="963931" y="1469112"/>
            <a:ext cx="7021829" cy="5266968"/>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dirty="0" smtClean="0">
                <a:cs typeface="Arial" pitchFamily="34" charset="0"/>
              </a:rPr>
              <a:t>Long-distance drift can occur when there is an inversion</a:t>
            </a:r>
            <a:r>
              <a:rPr lang="en-US" baseline="0" dirty="0" smtClean="0">
                <a:cs typeface="Arial" pitchFamily="34" charset="0"/>
              </a:rPr>
              <a:t>.</a:t>
            </a:r>
          </a:p>
        </p:txBody>
      </p:sp>
      <p:pic>
        <p:nvPicPr>
          <p:cNvPr id="4" name="Picture 3" descr="IMG_4980.JPG"/>
          <p:cNvPicPr>
            <a:picLocks noChangeAspect="1"/>
          </p:cNvPicPr>
          <p:nvPr/>
        </p:nvPicPr>
        <p:blipFill>
          <a:blip r:embed="rId4" cstate="print"/>
          <a:srcRect/>
          <a:stretch>
            <a:fillRect/>
          </a:stretch>
        </p:blipFill>
        <p:spPr>
          <a:xfrm>
            <a:off x="489097" y="1752600"/>
            <a:ext cx="8350103" cy="47244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152400"/>
            <a:ext cx="4191000" cy="6248400"/>
          </a:xfrm>
        </p:spPr>
        <p:txBody>
          <a:bodyPr>
            <a:normAutofit/>
          </a:bodyPr>
          <a:lstStyle/>
          <a:p>
            <a:r>
              <a:rPr lang="en-US" dirty="0" smtClean="0">
                <a:latin typeface="Arial"/>
              </a:rPr>
              <a:t>Soil characteristics and pesticide properties influence off-site movement of pesticides.</a:t>
            </a:r>
            <a:endParaRPr lang="en-US" dirty="0"/>
          </a:p>
        </p:txBody>
      </p:sp>
      <p:pic>
        <p:nvPicPr>
          <p:cNvPr id="72708" name="Picture 4" descr="http://farm1.staticflickr.com/56/151728341_21e6902f88.jpg"/>
          <p:cNvPicPr>
            <a:picLocks noChangeAspect="1" noChangeArrowheads="1"/>
          </p:cNvPicPr>
          <p:nvPr/>
        </p:nvPicPr>
        <p:blipFill>
          <a:blip r:embed="rId4" cstate="print"/>
          <a:srcRect/>
          <a:stretch>
            <a:fillRect/>
          </a:stretch>
        </p:blipFill>
        <p:spPr bwMode="auto">
          <a:xfrm rot="16200000">
            <a:off x="-596899" y="1079501"/>
            <a:ext cx="5994399" cy="4495799"/>
          </a:xfrm>
          <a:prstGeom prst="rect">
            <a:avLst/>
          </a:prstGeom>
          <a:noFill/>
        </p:spPr>
      </p:pic>
      <p:sp>
        <p:nvSpPr>
          <p:cNvPr id="6" name="TextBox 5"/>
          <p:cNvSpPr txBox="1"/>
          <p:nvPr/>
        </p:nvSpPr>
        <p:spPr>
          <a:xfrm>
            <a:off x="3810000" y="6248400"/>
            <a:ext cx="762000" cy="261610"/>
          </a:xfrm>
          <a:prstGeom prst="rect">
            <a:avLst/>
          </a:prstGeom>
          <a:noFill/>
          <a:ln w="19050">
            <a:noFill/>
          </a:ln>
        </p:spPr>
        <p:txBody>
          <a:bodyPr wrap="square" rtlCol="0">
            <a:spAutoFit/>
          </a:bodyPr>
          <a:lstStyle/>
          <a:p>
            <a:r>
              <a:rPr lang="en-US" sz="1100" dirty="0" smtClean="0">
                <a:solidFill>
                  <a:schemeClr val="bg1"/>
                </a:solidFill>
              </a:rPr>
              <a:t>by Flat6</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633364" cy="1249362"/>
          </a:xfrm>
        </p:spPr>
        <p:txBody>
          <a:bodyPr>
            <a:normAutofit/>
          </a:bodyPr>
          <a:lstStyle/>
          <a:p>
            <a:r>
              <a:rPr lang="en-US" sz="3600" dirty="0" smtClean="0">
                <a:latin typeface="Arial" pitchFamily="34" charset="0"/>
                <a:cs typeface="Arial" pitchFamily="34" charset="0"/>
              </a:rPr>
              <a:t>Soil texture and structure affect </a:t>
            </a:r>
            <a:br>
              <a:rPr lang="en-US" sz="3600" dirty="0" smtClean="0">
                <a:latin typeface="Arial" pitchFamily="34" charset="0"/>
                <a:cs typeface="Arial" pitchFamily="34" charset="0"/>
              </a:rPr>
            </a:br>
            <a:r>
              <a:rPr lang="en-US" sz="3600" dirty="0" smtClean="0">
                <a:latin typeface="Arial" pitchFamily="34" charset="0"/>
                <a:cs typeface="Arial" pitchFamily="34" charset="0"/>
              </a:rPr>
              <a:t>water-holding capacity and infiltration.</a:t>
            </a:r>
            <a:endParaRPr lang="en-US" sz="3600" dirty="0">
              <a:latin typeface="Arial" pitchFamily="34" charset="0"/>
              <a:cs typeface="Arial" pitchFamily="34" charset="0"/>
            </a:endParaRPr>
          </a:p>
        </p:txBody>
      </p:sp>
      <p:pic>
        <p:nvPicPr>
          <p:cNvPr id="4" name="Picture 3" descr="NRCSAZ02090.jpg"/>
          <p:cNvPicPr>
            <a:picLocks noChangeAspect="1"/>
          </p:cNvPicPr>
          <p:nvPr/>
        </p:nvPicPr>
        <p:blipFill>
          <a:blip r:embed="rId3" cstate="print"/>
          <a:stretch>
            <a:fillRect/>
          </a:stretch>
        </p:blipFill>
        <p:spPr>
          <a:xfrm>
            <a:off x="990600" y="1600200"/>
            <a:ext cx="6934200" cy="4953000"/>
          </a:xfrm>
          <a:prstGeom prst="rect">
            <a:avLst/>
          </a:prstGeom>
        </p:spPr>
      </p:pic>
      <p:sp>
        <p:nvSpPr>
          <p:cNvPr id="5" name="TextBox 4"/>
          <p:cNvSpPr txBox="1"/>
          <p:nvPr/>
        </p:nvSpPr>
        <p:spPr>
          <a:xfrm>
            <a:off x="6019800" y="6291590"/>
            <a:ext cx="19812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13407815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Autofit/>
          </a:bodyPr>
          <a:lstStyle/>
          <a:p>
            <a:r>
              <a:rPr lang="en-US" sz="4000" dirty="0" smtClean="0">
                <a:solidFill>
                  <a:schemeClr val="tx1"/>
                </a:solidFill>
                <a:cs typeface="Arial" pitchFamily="34" charset="0"/>
              </a:rPr>
              <a:t>Soils that are high in clay or organic matter bind pesticides tightly.</a:t>
            </a:r>
            <a:endParaRPr lang="en-US" sz="4000" dirty="0">
              <a:solidFill>
                <a:schemeClr val="tx1"/>
              </a:solidFill>
              <a:cs typeface="Arial" pitchFamily="34" charset="0"/>
            </a:endParaRPr>
          </a:p>
        </p:txBody>
      </p:sp>
      <p:pic>
        <p:nvPicPr>
          <p:cNvPr id="4" name="Picture 3" descr="NRCSIA99343.jpg"/>
          <p:cNvPicPr>
            <a:picLocks noChangeAspect="1"/>
          </p:cNvPicPr>
          <p:nvPr/>
        </p:nvPicPr>
        <p:blipFill>
          <a:blip r:embed="rId3" cstate="print"/>
          <a:stretch>
            <a:fillRect/>
          </a:stretch>
        </p:blipFill>
        <p:spPr>
          <a:xfrm>
            <a:off x="1143000" y="1676399"/>
            <a:ext cx="6781800" cy="4844143"/>
          </a:xfrm>
          <a:prstGeom prst="rect">
            <a:avLst/>
          </a:prstGeom>
        </p:spPr>
      </p:pic>
      <p:sp>
        <p:nvSpPr>
          <p:cNvPr id="6" name="TextBox 5"/>
          <p:cNvSpPr txBox="1"/>
          <p:nvPr/>
        </p:nvSpPr>
        <p:spPr>
          <a:xfrm>
            <a:off x="6035040" y="6271260"/>
            <a:ext cx="19812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0188072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a:noFill/>
        </p:spPr>
        <p:txBody>
          <a:bodyPr>
            <a:noAutofit/>
          </a:bodyPr>
          <a:lstStyle/>
          <a:p>
            <a:r>
              <a:rPr lang="en-US" sz="3600" dirty="0" smtClean="0">
                <a:solidFill>
                  <a:schemeClr val="tx1"/>
                </a:solidFill>
                <a:cs typeface="Arial" pitchFamily="34" charset="0"/>
              </a:rPr>
              <a:t>The deeper the soil, the more opportunity for pesticides to be retained and the less potential for leaching into groundwater.</a:t>
            </a:r>
            <a:endParaRPr lang="en-US" sz="3600" dirty="0">
              <a:solidFill>
                <a:schemeClr val="tx1"/>
              </a:solidFill>
              <a:cs typeface="Arial" pitchFamily="34" charset="0"/>
            </a:endParaRPr>
          </a:p>
        </p:txBody>
      </p:sp>
      <p:pic>
        <p:nvPicPr>
          <p:cNvPr id="5" name="Picture 4" descr="Threebear Test Profile2.JPG"/>
          <p:cNvPicPr>
            <a:picLocks noChangeAspect="1"/>
          </p:cNvPicPr>
          <p:nvPr/>
        </p:nvPicPr>
        <p:blipFill>
          <a:blip r:embed="rId3" cstate="print"/>
          <a:stretch>
            <a:fillRect/>
          </a:stretch>
        </p:blipFill>
        <p:spPr>
          <a:xfrm>
            <a:off x="2286000" y="1676400"/>
            <a:ext cx="4468633" cy="5181600"/>
          </a:xfrm>
          <a:prstGeom prst="rect">
            <a:avLst/>
          </a:prstGeom>
        </p:spPr>
      </p:pic>
      <p:sp>
        <p:nvSpPr>
          <p:cNvPr id="7" name="TextBox 6"/>
          <p:cNvSpPr txBox="1"/>
          <p:nvPr/>
        </p:nvSpPr>
        <p:spPr>
          <a:xfrm>
            <a:off x="4876800" y="6596390"/>
            <a:ext cx="2133600" cy="261610"/>
          </a:xfrm>
          <a:prstGeom prst="rect">
            <a:avLst/>
          </a:prstGeom>
          <a:noFill/>
          <a:ln>
            <a:noFill/>
          </a:ln>
        </p:spPr>
        <p:txBody>
          <a:bodyPr wrap="square" rtlCol="0">
            <a:spAutoFit/>
          </a:bodyPr>
          <a:lstStyle/>
          <a:p>
            <a:r>
              <a:rPr lang="en-US" sz="1100" dirty="0" smtClean="0">
                <a:solidFill>
                  <a:schemeClr val="bg1"/>
                </a:solidFill>
              </a:rPr>
              <a:t>Photo courtesy of USDA-NRCS</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181782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490294" y="2141471"/>
            <a:ext cx="3663106" cy="2240029"/>
          </a:xfrm>
        </p:spPr>
      </p:pic>
      <p:pic>
        <p:nvPicPr>
          <p:cNvPr id="6" name="Picture 37" descr="MPj02017480000[1]"/>
          <p:cNvPicPr>
            <a:picLocks noChangeAspect="1" noChangeArrowheads="1"/>
          </p:cNvPicPr>
          <p:nvPr/>
        </p:nvPicPr>
        <p:blipFill>
          <a:blip r:embed="rId4" cstate="print"/>
          <a:srcRect/>
          <a:stretch>
            <a:fillRect/>
          </a:stretch>
        </p:blipFill>
        <p:spPr bwMode="auto">
          <a:xfrm>
            <a:off x="381000" y="2057400"/>
            <a:ext cx="3233737" cy="4648200"/>
          </a:xfrm>
          <a:prstGeom prst="rect">
            <a:avLst/>
          </a:prstGeom>
          <a:noFill/>
          <a:ln w="28575">
            <a:solidFill>
              <a:schemeClr val="tx2"/>
            </a:solidFill>
            <a:miter lim="800000"/>
            <a:headEnd/>
            <a:tailEnd/>
          </a:ln>
        </p:spPr>
      </p:pic>
      <p:sp>
        <p:nvSpPr>
          <p:cNvPr id="7" name="Rectangle 6"/>
          <p:cNvSpPr/>
          <p:nvPr/>
        </p:nvSpPr>
        <p:spPr>
          <a:xfrm>
            <a:off x="423862" y="2693130"/>
            <a:ext cx="3233737" cy="2800767"/>
          </a:xfrm>
          <a:prstGeom prst="rect">
            <a:avLst/>
          </a:prstGeom>
        </p:spPr>
        <p:txBody>
          <a:bodyPr wrap="square">
            <a:spAutoFit/>
          </a:bodyPr>
          <a:lstStyle/>
          <a:p>
            <a:pPr algn="ctr">
              <a:defRPr/>
            </a:pPr>
            <a:r>
              <a:rPr lang="en-US" sz="4400" dirty="0" smtClean="0">
                <a:solidFill>
                  <a:schemeClr val="bg1"/>
                </a:solidFill>
                <a:effectLst>
                  <a:outerShdw blurRad="38100" dist="38100" dir="2700000" algn="tl">
                    <a:srgbClr val="000000">
                      <a:alpha val="43137"/>
                    </a:srgbClr>
                  </a:outerShdw>
                </a:effectLst>
              </a:rPr>
              <a:t>Hydrolysis</a:t>
            </a:r>
          </a:p>
          <a:p>
            <a:pPr algn="ctr">
              <a:defRPr/>
            </a:pPr>
            <a:r>
              <a:rPr lang="en-US" sz="4400" dirty="0" smtClean="0">
                <a:solidFill>
                  <a:schemeClr val="bg1"/>
                </a:solidFill>
                <a:effectLst>
                  <a:outerShdw blurRad="38100" dist="38100" dir="2700000" algn="tl">
                    <a:srgbClr val="000000">
                      <a:alpha val="43137"/>
                    </a:srgbClr>
                  </a:outerShdw>
                </a:effectLst>
              </a:rPr>
              <a:t>occurs</a:t>
            </a:r>
          </a:p>
          <a:p>
            <a:pPr algn="ctr">
              <a:defRPr/>
            </a:pPr>
            <a:r>
              <a:rPr lang="en-US" sz="4400" dirty="0" smtClean="0">
                <a:solidFill>
                  <a:schemeClr val="bg1"/>
                </a:solidFill>
                <a:effectLst>
                  <a:outerShdw blurRad="38100" dist="38100" dir="2700000" algn="tl">
                    <a:srgbClr val="000000">
                      <a:alpha val="43137"/>
                    </a:srgbClr>
                  </a:outerShdw>
                </a:effectLst>
              </a:rPr>
              <a:t>at</a:t>
            </a:r>
          </a:p>
          <a:p>
            <a:pPr algn="ctr">
              <a:defRPr/>
            </a:pPr>
            <a:r>
              <a:rPr lang="en-US" sz="4400" dirty="0" smtClean="0">
                <a:solidFill>
                  <a:schemeClr val="bg1"/>
                </a:solidFill>
                <a:effectLst>
                  <a:outerShdw blurRad="38100" dist="38100" dir="2700000" algn="tl">
                    <a:srgbClr val="000000">
                      <a:alpha val="43137"/>
                    </a:srgbClr>
                  </a:outerShdw>
                </a:effectLst>
              </a:rPr>
              <a:t>high </a:t>
            </a:r>
            <a:r>
              <a:rPr lang="en-US" sz="4400" dirty="0" err="1" smtClean="0">
                <a:solidFill>
                  <a:schemeClr val="bg1"/>
                </a:solidFill>
                <a:effectLst>
                  <a:outerShdw blurRad="38100" dist="38100" dir="2700000" algn="tl">
                    <a:srgbClr val="000000">
                      <a:alpha val="43137"/>
                    </a:srgbClr>
                  </a:outerShdw>
                </a:effectLst>
              </a:rPr>
              <a:t>pH.</a:t>
            </a:r>
            <a:endParaRPr lang="en-US" sz="4400" dirty="0">
              <a:solidFill>
                <a:schemeClr val="bg1"/>
              </a:solidFill>
              <a:effectLst>
                <a:outerShdw blurRad="38100" dist="38100" dir="2700000" algn="tl">
                  <a:srgbClr val="000000">
                    <a:alpha val="43137"/>
                  </a:srgbClr>
                </a:outerShdw>
              </a:effectLst>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pic>
        <p:nvPicPr>
          <p:cNvPr id="5" name="Picture 5" descr="SEM_microbes_in_soil.jpg"/>
          <p:cNvPicPr>
            <a:picLocks noChangeAspect="1"/>
          </p:cNvPicPr>
          <p:nvPr/>
        </p:nvPicPr>
        <p:blipFill>
          <a:blip r:embed="rId6" cstate="print">
            <a:lum contrast="20000"/>
          </a:blip>
          <a:srcRect/>
          <a:stretch>
            <a:fillRect/>
          </a:stretch>
        </p:blipFill>
        <p:spPr bwMode="auto">
          <a:xfrm>
            <a:off x="4495800" y="4432300"/>
            <a:ext cx="3657600" cy="2425700"/>
          </a:xfrm>
          <a:prstGeom prst="rect">
            <a:avLst/>
          </a:prstGeom>
          <a:noFill/>
          <a:ln w="9525">
            <a:noFill/>
            <a:miter lim="800000"/>
            <a:headEnd/>
            <a:tailEnd/>
          </a:ln>
        </p:spPr>
      </p:pic>
      <p:sp>
        <p:nvSpPr>
          <p:cNvPr id="10" name="Title 1"/>
          <p:cNvSpPr txBox="1">
            <a:spLocks/>
          </p:cNvSpPr>
          <p:nvPr/>
        </p:nvSpPr>
        <p:spPr>
          <a:xfrm>
            <a:off x="333080" y="240513"/>
            <a:ext cx="8633364" cy="1519014"/>
          </a:xfrm>
          <a:prstGeom prst="rect">
            <a:avLst/>
          </a:prstGeom>
          <a:solidFill>
            <a:schemeClr val="accent4"/>
          </a:solidFill>
          <a:scene3d>
            <a:camera prst="orthographicFront"/>
            <a:lightRig rig="threePt" dir="t"/>
          </a:scene3d>
          <a:sp3d>
            <a:bevelT/>
          </a:sp3d>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bg1"/>
                </a:solidFill>
                <a:latin typeface="+mj-lt"/>
                <a:ea typeface="+mj-ea"/>
                <a:cs typeface="+mj-cs"/>
              </a:defRPr>
            </a:lvl1pPr>
          </a:lstStyle>
          <a:p>
            <a:r>
              <a:rPr lang="en-US" sz="3600" dirty="0"/>
              <a:t>Pesticide Properties:  Pesticides are degraded in the environment by microorganisms, sunlight, and </a:t>
            </a:r>
            <a:br>
              <a:rPr lang="en-US" sz="3600" dirty="0"/>
            </a:br>
            <a:r>
              <a:rPr lang="en-US" sz="3600" dirty="0"/>
              <a:t>chemical processes.</a:t>
            </a:r>
            <a:endParaRPr lang="en-US" sz="3600" dirty="0">
              <a:latin typeface="Arial" pitchFamily="34" charset="0"/>
              <a:cs typeface="Arial" pitchFamily="34" charset="0"/>
            </a:endParaRPr>
          </a:p>
        </p:txBody>
      </p:sp>
    </p:spTree>
    <p:extLst>
      <p:ext uri="{BB962C8B-B14F-4D97-AF65-F5344CB8AC3E}">
        <p14:creationId xmlns:p14="http://schemas.microsoft.com/office/powerpoint/2010/main" val="33657247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1600200"/>
          </a:xfrm>
        </p:spPr>
        <p:txBody>
          <a:bodyPr>
            <a:normAutofit/>
          </a:bodyPr>
          <a:lstStyle/>
          <a:p>
            <a:r>
              <a:rPr lang="en-US" sz="4000" dirty="0" smtClean="0">
                <a:latin typeface="Arial" pitchFamily="34" charset="0"/>
                <a:cs typeface="Arial" pitchFamily="34" charset="0"/>
              </a:rPr>
              <a:t>Pesticide properties can influence off-site movement.</a:t>
            </a:r>
            <a:endParaRPr lang="en-US" sz="4000" dirty="0">
              <a:latin typeface="Arial" pitchFamily="34" charset="0"/>
              <a:cs typeface="Arial" pitchFamily="34" charset="0"/>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65540" name="Picture 4" descr="C:\Users\cfoss\AppData\Local\Microsoft\Windows\Temporary Internet Files\Content.IE5\UUXYT2OS\MP900403688[1].jpg"/>
          <p:cNvPicPr>
            <a:picLocks noChangeAspect="1" noChangeArrowheads="1"/>
          </p:cNvPicPr>
          <p:nvPr/>
        </p:nvPicPr>
        <p:blipFill>
          <a:blip r:embed="rId3" cstate="print"/>
          <a:srcRect/>
          <a:stretch>
            <a:fillRect/>
          </a:stretch>
        </p:blipFill>
        <p:spPr bwMode="auto">
          <a:xfrm>
            <a:off x="2743200" y="2209800"/>
            <a:ext cx="3581400" cy="4477844"/>
          </a:xfrm>
          <a:prstGeom prst="rect">
            <a:avLst/>
          </a:prstGeom>
          <a:noFill/>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11900623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2133600"/>
            <a:ext cx="7924800" cy="3962400"/>
          </a:xfrm>
          <a:prstGeom prst="rect">
            <a:avLst/>
          </a:prstGeom>
          <a:noFill/>
          <a:ln w="28575">
            <a:noFill/>
            <a:miter lim="800000"/>
            <a:headEnd/>
            <a:tailEnd/>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838200" y="565666"/>
            <a:ext cx="7467600" cy="1323439"/>
          </a:xfrm>
          <a:prstGeom prst="rect">
            <a:avLst/>
          </a:prstGeom>
          <a:noFill/>
        </p:spPr>
        <p:txBody>
          <a:bodyPr wrap="square" rtlCol="0">
            <a:spAutoFit/>
          </a:bodyPr>
          <a:lstStyle/>
          <a:p>
            <a:pPr algn="ctr"/>
            <a:r>
              <a:rPr lang="en-US" sz="4000" dirty="0" smtClean="0">
                <a:latin typeface="+mj-lt"/>
                <a:cs typeface="Arial" pitchFamily="34" charset="0"/>
              </a:rPr>
              <a:t>Water-soluble pesticides are more likely to move with water.</a:t>
            </a:r>
            <a:endParaRPr lang="en-US" sz="4000" dirty="0">
              <a:latin typeface="+mj-lt"/>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99209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fontScale="90000"/>
          </a:bodyPr>
          <a:lstStyle/>
          <a:p>
            <a:pPr eaLnBrk="1" fontAlgn="auto" hangingPunct="1">
              <a:spcAft>
                <a:spcPts val="0"/>
              </a:spcAft>
              <a:defRPr/>
            </a:pPr>
            <a:r>
              <a:rPr lang="en-US" dirty="0" smtClean="0">
                <a:solidFill>
                  <a:schemeClr val="tx1"/>
                </a:solidFill>
                <a:cs typeface="Arial" pitchFamily="34" charset="0"/>
              </a:rPr>
              <a:t>Some pesticide products are more volatile than others.</a:t>
            </a:r>
            <a:endParaRPr lang="en-US" dirty="0">
              <a:solidFill>
                <a:schemeClr val="tx1"/>
              </a:solidFill>
              <a:cs typeface="Arial" pitchFamily="34" charset="0"/>
            </a:endParaRPr>
          </a:p>
        </p:txBody>
      </p:sp>
      <p:grpSp>
        <p:nvGrpSpPr>
          <p:cNvPr id="3" name="Group 2"/>
          <p:cNvGrpSpPr/>
          <p:nvPr/>
        </p:nvGrpSpPr>
        <p:grpSpPr>
          <a:xfrm>
            <a:off x="2209800" y="1981200"/>
            <a:ext cx="4724400" cy="3352800"/>
            <a:chOff x="2209800" y="1981200"/>
            <a:chExt cx="4724400" cy="3352800"/>
          </a:xfrm>
        </p:grpSpPr>
        <p:graphicFrame>
          <p:nvGraphicFramePr>
            <p:cNvPr id="57345" name="Object 1"/>
            <p:cNvGraphicFramePr>
              <a:graphicFrameLocks noChangeAspect="1"/>
            </p:cNvGraphicFramePr>
            <p:nvPr>
              <p:extLst>
                <p:ext uri="{D42A27DB-BD31-4B8C-83A1-F6EECF244321}">
                  <p14:modId xmlns:p14="http://schemas.microsoft.com/office/powerpoint/2010/main" val="3252246934"/>
                </p:ext>
              </p:extLst>
            </p:nvPr>
          </p:nvGraphicFramePr>
          <p:xfrm>
            <a:off x="2209800" y="1981200"/>
            <a:ext cx="4724400" cy="2347912"/>
          </p:xfrm>
          <a:graphic>
            <a:graphicData uri="http://schemas.openxmlformats.org/presentationml/2006/ole">
              <mc:AlternateContent xmlns:mc="http://schemas.openxmlformats.org/markup-compatibility/2006">
                <mc:Choice xmlns:v="urn:schemas-microsoft-com:vml" Requires="v">
                  <p:oleObj spid="_x0000_s1068" name="Clip" r:id="rId5" imgW="1310335" imgH="651967" progId="">
                    <p:embed/>
                  </p:oleObj>
                </mc:Choice>
                <mc:Fallback>
                  <p:oleObj name="Clip" r:id="rId5" imgW="1310335" imgH="651967" progId="">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1981200"/>
                          <a:ext cx="4724400" cy="23479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Freeform 8"/>
            <p:cNvSpPr>
              <a:spLocks/>
            </p:cNvSpPr>
            <p:nvPr/>
          </p:nvSpPr>
          <p:spPr bwMode="auto">
            <a:xfrm>
              <a:off x="3505200" y="3733800"/>
              <a:ext cx="1971675" cy="1358900"/>
            </a:xfrm>
            <a:custGeom>
              <a:avLst/>
              <a:gdLst/>
              <a:ahLst/>
              <a:cxnLst>
                <a:cxn ang="0">
                  <a:pos x="1055" y="994"/>
                </a:cxn>
                <a:cxn ang="0">
                  <a:pos x="1037" y="920"/>
                </a:cxn>
                <a:cxn ang="0">
                  <a:pos x="1053" y="906"/>
                </a:cxn>
                <a:cxn ang="0">
                  <a:pos x="1075" y="862"/>
                </a:cxn>
                <a:cxn ang="0">
                  <a:pos x="1110" y="801"/>
                </a:cxn>
                <a:cxn ang="0">
                  <a:pos x="1056" y="743"/>
                </a:cxn>
                <a:cxn ang="0">
                  <a:pos x="1072" y="716"/>
                </a:cxn>
                <a:cxn ang="0">
                  <a:pos x="1098" y="654"/>
                </a:cxn>
                <a:cxn ang="0">
                  <a:pos x="1000" y="607"/>
                </a:cxn>
                <a:cxn ang="0">
                  <a:pos x="943" y="607"/>
                </a:cxn>
                <a:cxn ang="0">
                  <a:pos x="914" y="547"/>
                </a:cxn>
                <a:cxn ang="0">
                  <a:pos x="892" y="509"/>
                </a:cxn>
                <a:cxn ang="0">
                  <a:pos x="819" y="438"/>
                </a:cxn>
                <a:cxn ang="0">
                  <a:pos x="783" y="430"/>
                </a:cxn>
                <a:cxn ang="0">
                  <a:pos x="744" y="421"/>
                </a:cxn>
                <a:cxn ang="0">
                  <a:pos x="676" y="379"/>
                </a:cxn>
                <a:cxn ang="0">
                  <a:pos x="631" y="369"/>
                </a:cxn>
                <a:cxn ang="0">
                  <a:pos x="602" y="375"/>
                </a:cxn>
                <a:cxn ang="0">
                  <a:pos x="556" y="352"/>
                </a:cxn>
                <a:cxn ang="0">
                  <a:pos x="566" y="326"/>
                </a:cxn>
                <a:cxn ang="0">
                  <a:pos x="540" y="255"/>
                </a:cxn>
                <a:cxn ang="0">
                  <a:pos x="535" y="175"/>
                </a:cxn>
                <a:cxn ang="0">
                  <a:pos x="489" y="139"/>
                </a:cxn>
                <a:cxn ang="0">
                  <a:pos x="470" y="105"/>
                </a:cxn>
                <a:cxn ang="0">
                  <a:pos x="443" y="93"/>
                </a:cxn>
                <a:cxn ang="0">
                  <a:pos x="419" y="84"/>
                </a:cxn>
                <a:cxn ang="0">
                  <a:pos x="428" y="56"/>
                </a:cxn>
                <a:cxn ang="0">
                  <a:pos x="389" y="33"/>
                </a:cxn>
                <a:cxn ang="0">
                  <a:pos x="357" y="44"/>
                </a:cxn>
                <a:cxn ang="0">
                  <a:pos x="335" y="13"/>
                </a:cxn>
                <a:cxn ang="0">
                  <a:pos x="280" y="9"/>
                </a:cxn>
                <a:cxn ang="0">
                  <a:pos x="255" y="40"/>
                </a:cxn>
                <a:cxn ang="0">
                  <a:pos x="222" y="90"/>
                </a:cxn>
                <a:cxn ang="0">
                  <a:pos x="154" y="90"/>
                </a:cxn>
                <a:cxn ang="0">
                  <a:pos x="95" y="117"/>
                </a:cxn>
                <a:cxn ang="0">
                  <a:pos x="31" y="173"/>
                </a:cxn>
                <a:cxn ang="0">
                  <a:pos x="3" y="208"/>
                </a:cxn>
                <a:cxn ang="0">
                  <a:pos x="37" y="270"/>
                </a:cxn>
                <a:cxn ang="0">
                  <a:pos x="39" y="368"/>
                </a:cxn>
                <a:cxn ang="0">
                  <a:pos x="72" y="423"/>
                </a:cxn>
                <a:cxn ang="0">
                  <a:pos x="83" y="497"/>
                </a:cxn>
                <a:cxn ang="0">
                  <a:pos x="222" y="551"/>
                </a:cxn>
                <a:cxn ang="0">
                  <a:pos x="199" y="586"/>
                </a:cxn>
                <a:cxn ang="0">
                  <a:pos x="227" y="626"/>
                </a:cxn>
                <a:cxn ang="0">
                  <a:pos x="358" y="629"/>
                </a:cxn>
                <a:cxn ang="0">
                  <a:pos x="349" y="660"/>
                </a:cxn>
                <a:cxn ang="0">
                  <a:pos x="379" y="675"/>
                </a:cxn>
                <a:cxn ang="0">
                  <a:pos x="421" y="684"/>
                </a:cxn>
                <a:cxn ang="0">
                  <a:pos x="450" y="700"/>
                </a:cxn>
                <a:cxn ang="0">
                  <a:pos x="508" y="715"/>
                </a:cxn>
                <a:cxn ang="0">
                  <a:pos x="579" y="754"/>
                </a:cxn>
                <a:cxn ang="0">
                  <a:pos x="625" y="765"/>
                </a:cxn>
                <a:cxn ang="0">
                  <a:pos x="695" y="790"/>
                </a:cxn>
                <a:cxn ang="0">
                  <a:pos x="715" y="826"/>
                </a:cxn>
                <a:cxn ang="0">
                  <a:pos x="779" y="820"/>
                </a:cxn>
                <a:cxn ang="0">
                  <a:pos x="809" y="829"/>
                </a:cxn>
                <a:cxn ang="0">
                  <a:pos x="787" y="853"/>
                </a:cxn>
                <a:cxn ang="0">
                  <a:pos x="824" y="878"/>
                </a:cxn>
              </a:cxnLst>
              <a:rect l="0" t="0" r="r" b="b"/>
              <a:pathLst>
                <a:path w="1110" h="1038">
                  <a:moveTo>
                    <a:pt x="971" y="1038"/>
                  </a:moveTo>
                  <a:lnTo>
                    <a:pt x="998" y="1037"/>
                  </a:lnTo>
                  <a:lnTo>
                    <a:pt x="1022" y="1028"/>
                  </a:lnTo>
                  <a:lnTo>
                    <a:pt x="1042" y="1013"/>
                  </a:lnTo>
                  <a:lnTo>
                    <a:pt x="1055" y="994"/>
                  </a:lnTo>
                  <a:lnTo>
                    <a:pt x="1062" y="973"/>
                  </a:lnTo>
                  <a:lnTo>
                    <a:pt x="1060" y="954"/>
                  </a:lnTo>
                  <a:lnTo>
                    <a:pt x="1051" y="935"/>
                  </a:lnTo>
                  <a:lnTo>
                    <a:pt x="1033" y="921"/>
                  </a:lnTo>
                  <a:lnTo>
                    <a:pt x="1037" y="920"/>
                  </a:lnTo>
                  <a:lnTo>
                    <a:pt x="1039" y="917"/>
                  </a:lnTo>
                  <a:lnTo>
                    <a:pt x="1037" y="913"/>
                  </a:lnTo>
                  <a:lnTo>
                    <a:pt x="1035" y="910"/>
                  </a:lnTo>
                  <a:lnTo>
                    <a:pt x="1044" y="909"/>
                  </a:lnTo>
                  <a:lnTo>
                    <a:pt x="1053" y="906"/>
                  </a:lnTo>
                  <a:lnTo>
                    <a:pt x="1064" y="901"/>
                  </a:lnTo>
                  <a:lnTo>
                    <a:pt x="1072" y="893"/>
                  </a:lnTo>
                  <a:lnTo>
                    <a:pt x="1078" y="883"/>
                  </a:lnTo>
                  <a:lnTo>
                    <a:pt x="1079" y="873"/>
                  </a:lnTo>
                  <a:lnTo>
                    <a:pt x="1075" y="862"/>
                  </a:lnTo>
                  <a:lnTo>
                    <a:pt x="1065" y="850"/>
                  </a:lnTo>
                  <a:lnTo>
                    <a:pt x="1082" y="842"/>
                  </a:lnTo>
                  <a:lnTo>
                    <a:pt x="1096" y="830"/>
                  </a:lnTo>
                  <a:lnTo>
                    <a:pt x="1105" y="815"/>
                  </a:lnTo>
                  <a:lnTo>
                    <a:pt x="1110" y="801"/>
                  </a:lnTo>
                  <a:lnTo>
                    <a:pt x="1108" y="784"/>
                  </a:lnTo>
                  <a:lnTo>
                    <a:pt x="1098" y="769"/>
                  </a:lnTo>
                  <a:lnTo>
                    <a:pt x="1080" y="758"/>
                  </a:lnTo>
                  <a:lnTo>
                    <a:pt x="1051" y="749"/>
                  </a:lnTo>
                  <a:lnTo>
                    <a:pt x="1056" y="743"/>
                  </a:lnTo>
                  <a:lnTo>
                    <a:pt x="1057" y="736"/>
                  </a:lnTo>
                  <a:lnTo>
                    <a:pt x="1056" y="731"/>
                  </a:lnTo>
                  <a:lnTo>
                    <a:pt x="1051" y="728"/>
                  </a:lnTo>
                  <a:lnTo>
                    <a:pt x="1062" y="723"/>
                  </a:lnTo>
                  <a:lnTo>
                    <a:pt x="1072" y="716"/>
                  </a:lnTo>
                  <a:lnTo>
                    <a:pt x="1083" y="707"/>
                  </a:lnTo>
                  <a:lnTo>
                    <a:pt x="1094" y="696"/>
                  </a:lnTo>
                  <a:lnTo>
                    <a:pt x="1101" y="683"/>
                  </a:lnTo>
                  <a:lnTo>
                    <a:pt x="1103" y="669"/>
                  </a:lnTo>
                  <a:lnTo>
                    <a:pt x="1098" y="654"/>
                  </a:lnTo>
                  <a:lnTo>
                    <a:pt x="1087" y="637"/>
                  </a:lnTo>
                  <a:lnTo>
                    <a:pt x="1068" y="622"/>
                  </a:lnTo>
                  <a:lnTo>
                    <a:pt x="1047" y="613"/>
                  </a:lnTo>
                  <a:lnTo>
                    <a:pt x="1024" y="608"/>
                  </a:lnTo>
                  <a:lnTo>
                    <a:pt x="1000" y="607"/>
                  </a:lnTo>
                  <a:lnTo>
                    <a:pt x="979" y="607"/>
                  </a:lnTo>
                  <a:lnTo>
                    <a:pt x="960" y="609"/>
                  </a:lnTo>
                  <a:lnTo>
                    <a:pt x="946" y="613"/>
                  </a:lnTo>
                  <a:lnTo>
                    <a:pt x="939" y="615"/>
                  </a:lnTo>
                  <a:lnTo>
                    <a:pt x="943" y="607"/>
                  </a:lnTo>
                  <a:lnTo>
                    <a:pt x="945" y="597"/>
                  </a:lnTo>
                  <a:lnTo>
                    <a:pt x="944" y="583"/>
                  </a:lnTo>
                  <a:lnTo>
                    <a:pt x="939" y="569"/>
                  </a:lnTo>
                  <a:lnTo>
                    <a:pt x="930" y="558"/>
                  </a:lnTo>
                  <a:lnTo>
                    <a:pt x="914" y="547"/>
                  </a:lnTo>
                  <a:lnTo>
                    <a:pt x="890" y="543"/>
                  </a:lnTo>
                  <a:lnTo>
                    <a:pt x="857" y="544"/>
                  </a:lnTo>
                  <a:lnTo>
                    <a:pt x="870" y="538"/>
                  </a:lnTo>
                  <a:lnTo>
                    <a:pt x="883" y="525"/>
                  </a:lnTo>
                  <a:lnTo>
                    <a:pt x="892" y="509"/>
                  </a:lnTo>
                  <a:lnTo>
                    <a:pt x="896" y="492"/>
                  </a:lnTo>
                  <a:lnTo>
                    <a:pt x="892" y="474"/>
                  </a:lnTo>
                  <a:lnTo>
                    <a:pt x="878" y="457"/>
                  </a:lnTo>
                  <a:lnTo>
                    <a:pt x="855" y="445"/>
                  </a:lnTo>
                  <a:lnTo>
                    <a:pt x="819" y="438"/>
                  </a:lnTo>
                  <a:lnTo>
                    <a:pt x="816" y="434"/>
                  </a:lnTo>
                  <a:lnTo>
                    <a:pt x="810" y="431"/>
                  </a:lnTo>
                  <a:lnTo>
                    <a:pt x="804" y="430"/>
                  </a:lnTo>
                  <a:lnTo>
                    <a:pt x="793" y="429"/>
                  </a:lnTo>
                  <a:lnTo>
                    <a:pt x="783" y="430"/>
                  </a:lnTo>
                  <a:lnTo>
                    <a:pt x="771" y="431"/>
                  </a:lnTo>
                  <a:lnTo>
                    <a:pt x="759" y="434"/>
                  </a:lnTo>
                  <a:lnTo>
                    <a:pt x="748" y="440"/>
                  </a:lnTo>
                  <a:lnTo>
                    <a:pt x="747" y="431"/>
                  </a:lnTo>
                  <a:lnTo>
                    <a:pt x="744" y="421"/>
                  </a:lnTo>
                  <a:lnTo>
                    <a:pt x="737" y="408"/>
                  </a:lnTo>
                  <a:lnTo>
                    <a:pt x="726" y="396"/>
                  </a:lnTo>
                  <a:lnTo>
                    <a:pt x="713" y="386"/>
                  </a:lnTo>
                  <a:lnTo>
                    <a:pt x="696" y="380"/>
                  </a:lnTo>
                  <a:lnTo>
                    <a:pt x="676" y="379"/>
                  </a:lnTo>
                  <a:lnTo>
                    <a:pt x="652" y="384"/>
                  </a:lnTo>
                  <a:lnTo>
                    <a:pt x="649" y="378"/>
                  </a:lnTo>
                  <a:lnTo>
                    <a:pt x="645" y="375"/>
                  </a:lnTo>
                  <a:lnTo>
                    <a:pt x="638" y="371"/>
                  </a:lnTo>
                  <a:lnTo>
                    <a:pt x="631" y="369"/>
                  </a:lnTo>
                  <a:lnTo>
                    <a:pt x="623" y="369"/>
                  </a:lnTo>
                  <a:lnTo>
                    <a:pt x="615" y="371"/>
                  </a:lnTo>
                  <a:lnTo>
                    <a:pt x="609" y="376"/>
                  </a:lnTo>
                  <a:lnTo>
                    <a:pt x="603" y="384"/>
                  </a:lnTo>
                  <a:lnTo>
                    <a:pt x="602" y="375"/>
                  </a:lnTo>
                  <a:lnTo>
                    <a:pt x="596" y="365"/>
                  </a:lnTo>
                  <a:lnTo>
                    <a:pt x="589" y="360"/>
                  </a:lnTo>
                  <a:lnTo>
                    <a:pt x="580" y="354"/>
                  </a:lnTo>
                  <a:lnTo>
                    <a:pt x="569" y="352"/>
                  </a:lnTo>
                  <a:lnTo>
                    <a:pt x="556" y="352"/>
                  </a:lnTo>
                  <a:lnTo>
                    <a:pt x="543" y="354"/>
                  </a:lnTo>
                  <a:lnTo>
                    <a:pt x="529" y="360"/>
                  </a:lnTo>
                  <a:lnTo>
                    <a:pt x="542" y="350"/>
                  </a:lnTo>
                  <a:lnTo>
                    <a:pt x="555" y="339"/>
                  </a:lnTo>
                  <a:lnTo>
                    <a:pt x="566" y="326"/>
                  </a:lnTo>
                  <a:lnTo>
                    <a:pt x="573" y="311"/>
                  </a:lnTo>
                  <a:lnTo>
                    <a:pt x="577" y="296"/>
                  </a:lnTo>
                  <a:lnTo>
                    <a:pt x="573" y="281"/>
                  </a:lnTo>
                  <a:lnTo>
                    <a:pt x="562" y="268"/>
                  </a:lnTo>
                  <a:lnTo>
                    <a:pt x="540" y="255"/>
                  </a:lnTo>
                  <a:lnTo>
                    <a:pt x="543" y="246"/>
                  </a:lnTo>
                  <a:lnTo>
                    <a:pt x="544" y="231"/>
                  </a:lnTo>
                  <a:lnTo>
                    <a:pt x="544" y="212"/>
                  </a:lnTo>
                  <a:lnTo>
                    <a:pt x="541" y="194"/>
                  </a:lnTo>
                  <a:lnTo>
                    <a:pt x="535" y="175"/>
                  </a:lnTo>
                  <a:lnTo>
                    <a:pt x="526" y="163"/>
                  </a:lnTo>
                  <a:lnTo>
                    <a:pt x="513" y="156"/>
                  </a:lnTo>
                  <a:lnTo>
                    <a:pt x="497" y="157"/>
                  </a:lnTo>
                  <a:lnTo>
                    <a:pt x="493" y="148"/>
                  </a:lnTo>
                  <a:lnTo>
                    <a:pt x="489" y="139"/>
                  </a:lnTo>
                  <a:lnTo>
                    <a:pt x="485" y="129"/>
                  </a:lnTo>
                  <a:lnTo>
                    <a:pt x="480" y="121"/>
                  </a:lnTo>
                  <a:lnTo>
                    <a:pt x="476" y="116"/>
                  </a:lnTo>
                  <a:lnTo>
                    <a:pt x="473" y="111"/>
                  </a:lnTo>
                  <a:lnTo>
                    <a:pt x="470" y="105"/>
                  </a:lnTo>
                  <a:lnTo>
                    <a:pt x="466" y="101"/>
                  </a:lnTo>
                  <a:lnTo>
                    <a:pt x="462" y="97"/>
                  </a:lnTo>
                  <a:lnTo>
                    <a:pt x="457" y="95"/>
                  </a:lnTo>
                  <a:lnTo>
                    <a:pt x="450" y="94"/>
                  </a:lnTo>
                  <a:lnTo>
                    <a:pt x="443" y="93"/>
                  </a:lnTo>
                  <a:lnTo>
                    <a:pt x="437" y="93"/>
                  </a:lnTo>
                  <a:lnTo>
                    <a:pt x="430" y="91"/>
                  </a:lnTo>
                  <a:lnTo>
                    <a:pt x="425" y="90"/>
                  </a:lnTo>
                  <a:lnTo>
                    <a:pt x="420" y="88"/>
                  </a:lnTo>
                  <a:lnTo>
                    <a:pt x="419" y="84"/>
                  </a:lnTo>
                  <a:lnTo>
                    <a:pt x="420" y="81"/>
                  </a:lnTo>
                  <a:lnTo>
                    <a:pt x="424" y="75"/>
                  </a:lnTo>
                  <a:lnTo>
                    <a:pt x="427" y="70"/>
                  </a:lnTo>
                  <a:lnTo>
                    <a:pt x="428" y="63"/>
                  </a:lnTo>
                  <a:lnTo>
                    <a:pt x="428" y="56"/>
                  </a:lnTo>
                  <a:lnTo>
                    <a:pt x="425" y="48"/>
                  </a:lnTo>
                  <a:lnTo>
                    <a:pt x="415" y="40"/>
                  </a:lnTo>
                  <a:lnTo>
                    <a:pt x="405" y="35"/>
                  </a:lnTo>
                  <a:lnTo>
                    <a:pt x="397" y="33"/>
                  </a:lnTo>
                  <a:lnTo>
                    <a:pt x="389" y="33"/>
                  </a:lnTo>
                  <a:lnTo>
                    <a:pt x="382" y="35"/>
                  </a:lnTo>
                  <a:lnTo>
                    <a:pt x="376" y="37"/>
                  </a:lnTo>
                  <a:lnTo>
                    <a:pt x="369" y="41"/>
                  </a:lnTo>
                  <a:lnTo>
                    <a:pt x="364" y="43"/>
                  </a:lnTo>
                  <a:lnTo>
                    <a:pt x="357" y="44"/>
                  </a:lnTo>
                  <a:lnTo>
                    <a:pt x="352" y="42"/>
                  </a:lnTo>
                  <a:lnTo>
                    <a:pt x="349" y="37"/>
                  </a:lnTo>
                  <a:lnTo>
                    <a:pt x="345" y="29"/>
                  </a:lnTo>
                  <a:lnTo>
                    <a:pt x="342" y="21"/>
                  </a:lnTo>
                  <a:lnTo>
                    <a:pt x="335" y="13"/>
                  </a:lnTo>
                  <a:lnTo>
                    <a:pt x="326" y="6"/>
                  </a:lnTo>
                  <a:lnTo>
                    <a:pt x="312" y="2"/>
                  </a:lnTo>
                  <a:lnTo>
                    <a:pt x="292" y="0"/>
                  </a:lnTo>
                  <a:lnTo>
                    <a:pt x="284" y="4"/>
                  </a:lnTo>
                  <a:lnTo>
                    <a:pt x="280" y="9"/>
                  </a:lnTo>
                  <a:lnTo>
                    <a:pt x="275" y="14"/>
                  </a:lnTo>
                  <a:lnTo>
                    <a:pt x="273" y="20"/>
                  </a:lnTo>
                  <a:lnTo>
                    <a:pt x="268" y="27"/>
                  </a:lnTo>
                  <a:lnTo>
                    <a:pt x="263" y="33"/>
                  </a:lnTo>
                  <a:lnTo>
                    <a:pt x="255" y="40"/>
                  </a:lnTo>
                  <a:lnTo>
                    <a:pt x="245" y="45"/>
                  </a:lnTo>
                  <a:lnTo>
                    <a:pt x="237" y="55"/>
                  </a:lnTo>
                  <a:lnTo>
                    <a:pt x="233" y="67"/>
                  </a:lnTo>
                  <a:lnTo>
                    <a:pt x="230" y="81"/>
                  </a:lnTo>
                  <a:lnTo>
                    <a:pt x="222" y="90"/>
                  </a:lnTo>
                  <a:lnTo>
                    <a:pt x="200" y="72"/>
                  </a:lnTo>
                  <a:lnTo>
                    <a:pt x="183" y="65"/>
                  </a:lnTo>
                  <a:lnTo>
                    <a:pt x="169" y="67"/>
                  </a:lnTo>
                  <a:lnTo>
                    <a:pt x="160" y="76"/>
                  </a:lnTo>
                  <a:lnTo>
                    <a:pt x="154" y="90"/>
                  </a:lnTo>
                  <a:lnTo>
                    <a:pt x="152" y="105"/>
                  </a:lnTo>
                  <a:lnTo>
                    <a:pt x="153" y="119"/>
                  </a:lnTo>
                  <a:lnTo>
                    <a:pt x="157" y="129"/>
                  </a:lnTo>
                  <a:lnTo>
                    <a:pt x="123" y="117"/>
                  </a:lnTo>
                  <a:lnTo>
                    <a:pt x="95" y="117"/>
                  </a:lnTo>
                  <a:lnTo>
                    <a:pt x="75" y="126"/>
                  </a:lnTo>
                  <a:lnTo>
                    <a:pt x="60" y="140"/>
                  </a:lnTo>
                  <a:lnTo>
                    <a:pt x="48" y="155"/>
                  </a:lnTo>
                  <a:lnTo>
                    <a:pt x="39" y="167"/>
                  </a:lnTo>
                  <a:lnTo>
                    <a:pt x="31" y="173"/>
                  </a:lnTo>
                  <a:lnTo>
                    <a:pt x="22" y="170"/>
                  </a:lnTo>
                  <a:lnTo>
                    <a:pt x="8" y="172"/>
                  </a:lnTo>
                  <a:lnTo>
                    <a:pt x="1" y="180"/>
                  </a:lnTo>
                  <a:lnTo>
                    <a:pt x="0" y="193"/>
                  </a:lnTo>
                  <a:lnTo>
                    <a:pt x="3" y="208"/>
                  </a:lnTo>
                  <a:lnTo>
                    <a:pt x="11" y="223"/>
                  </a:lnTo>
                  <a:lnTo>
                    <a:pt x="23" y="236"/>
                  </a:lnTo>
                  <a:lnTo>
                    <a:pt x="38" y="248"/>
                  </a:lnTo>
                  <a:lnTo>
                    <a:pt x="55" y="254"/>
                  </a:lnTo>
                  <a:lnTo>
                    <a:pt x="37" y="270"/>
                  </a:lnTo>
                  <a:lnTo>
                    <a:pt x="25" y="288"/>
                  </a:lnTo>
                  <a:lnTo>
                    <a:pt x="19" y="309"/>
                  </a:lnTo>
                  <a:lnTo>
                    <a:pt x="19" y="331"/>
                  </a:lnTo>
                  <a:lnTo>
                    <a:pt x="26" y="350"/>
                  </a:lnTo>
                  <a:lnTo>
                    <a:pt x="39" y="368"/>
                  </a:lnTo>
                  <a:lnTo>
                    <a:pt x="58" y="380"/>
                  </a:lnTo>
                  <a:lnTo>
                    <a:pt x="85" y="387"/>
                  </a:lnTo>
                  <a:lnTo>
                    <a:pt x="72" y="398"/>
                  </a:lnTo>
                  <a:lnTo>
                    <a:pt x="68" y="410"/>
                  </a:lnTo>
                  <a:lnTo>
                    <a:pt x="72" y="423"/>
                  </a:lnTo>
                  <a:lnTo>
                    <a:pt x="87" y="430"/>
                  </a:lnTo>
                  <a:lnTo>
                    <a:pt x="78" y="440"/>
                  </a:lnTo>
                  <a:lnTo>
                    <a:pt x="73" y="456"/>
                  </a:lnTo>
                  <a:lnTo>
                    <a:pt x="75" y="476"/>
                  </a:lnTo>
                  <a:lnTo>
                    <a:pt x="83" y="497"/>
                  </a:lnTo>
                  <a:lnTo>
                    <a:pt x="100" y="516"/>
                  </a:lnTo>
                  <a:lnTo>
                    <a:pt x="129" y="532"/>
                  </a:lnTo>
                  <a:lnTo>
                    <a:pt x="171" y="543"/>
                  </a:lnTo>
                  <a:lnTo>
                    <a:pt x="228" y="546"/>
                  </a:lnTo>
                  <a:lnTo>
                    <a:pt x="222" y="551"/>
                  </a:lnTo>
                  <a:lnTo>
                    <a:pt x="216" y="555"/>
                  </a:lnTo>
                  <a:lnTo>
                    <a:pt x="210" y="562"/>
                  </a:lnTo>
                  <a:lnTo>
                    <a:pt x="205" y="570"/>
                  </a:lnTo>
                  <a:lnTo>
                    <a:pt x="201" y="578"/>
                  </a:lnTo>
                  <a:lnTo>
                    <a:pt x="199" y="586"/>
                  </a:lnTo>
                  <a:lnTo>
                    <a:pt x="199" y="596"/>
                  </a:lnTo>
                  <a:lnTo>
                    <a:pt x="201" y="604"/>
                  </a:lnTo>
                  <a:lnTo>
                    <a:pt x="206" y="612"/>
                  </a:lnTo>
                  <a:lnTo>
                    <a:pt x="215" y="619"/>
                  </a:lnTo>
                  <a:lnTo>
                    <a:pt x="227" y="626"/>
                  </a:lnTo>
                  <a:lnTo>
                    <a:pt x="244" y="630"/>
                  </a:lnTo>
                  <a:lnTo>
                    <a:pt x="265" y="632"/>
                  </a:lnTo>
                  <a:lnTo>
                    <a:pt x="290" y="634"/>
                  </a:lnTo>
                  <a:lnTo>
                    <a:pt x="321" y="632"/>
                  </a:lnTo>
                  <a:lnTo>
                    <a:pt x="358" y="629"/>
                  </a:lnTo>
                  <a:lnTo>
                    <a:pt x="351" y="635"/>
                  </a:lnTo>
                  <a:lnTo>
                    <a:pt x="346" y="641"/>
                  </a:lnTo>
                  <a:lnTo>
                    <a:pt x="344" y="647"/>
                  </a:lnTo>
                  <a:lnTo>
                    <a:pt x="345" y="654"/>
                  </a:lnTo>
                  <a:lnTo>
                    <a:pt x="349" y="660"/>
                  </a:lnTo>
                  <a:lnTo>
                    <a:pt x="356" y="665"/>
                  </a:lnTo>
                  <a:lnTo>
                    <a:pt x="365" y="666"/>
                  </a:lnTo>
                  <a:lnTo>
                    <a:pt x="377" y="665"/>
                  </a:lnTo>
                  <a:lnTo>
                    <a:pt x="376" y="670"/>
                  </a:lnTo>
                  <a:lnTo>
                    <a:pt x="379" y="675"/>
                  </a:lnTo>
                  <a:lnTo>
                    <a:pt x="382" y="680"/>
                  </a:lnTo>
                  <a:lnTo>
                    <a:pt x="389" y="682"/>
                  </a:lnTo>
                  <a:lnTo>
                    <a:pt x="397" y="684"/>
                  </a:lnTo>
                  <a:lnTo>
                    <a:pt x="407" y="685"/>
                  </a:lnTo>
                  <a:lnTo>
                    <a:pt x="421" y="684"/>
                  </a:lnTo>
                  <a:lnTo>
                    <a:pt x="437" y="682"/>
                  </a:lnTo>
                  <a:lnTo>
                    <a:pt x="435" y="687"/>
                  </a:lnTo>
                  <a:lnTo>
                    <a:pt x="437" y="692"/>
                  </a:lnTo>
                  <a:lnTo>
                    <a:pt x="442" y="697"/>
                  </a:lnTo>
                  <a:lnTo>
                    <a:pt x="450" y="700"/>
                  </a:lnTo>
                  <a:lnTo>
                    <a:pt x="460" y="703"/>
                  </a:lnTo>
                  <a:lnTo>
                    <a:pt x="473" y="704"/>
                  </a:lnTo>
                  <a:lnTo>
                    <a:pt x="489" y="704"/>
                  </a:lnTo>
                  <a:lnTo>
                    <a:pt x="508" y="703"/>
                  </a:lnTo>
                  <a:lnTo>
                    <a:pt x="508" y="715"/>
                  </a:lnTo>
                  <a:lnTo>
                    <a:pt x="512" y="729"/>
                  </a:lnTo>
                  <a:lnTo>
                    <a:pt x="524" y="741"/>
                  </a:lnTo>
                  <a:lnTo>
                    <a:pt x="539" y="751"/>
                  </a:lnTo>
                  <a:lnTo>
                    <a:pt x="557" y="756"/>
                  </a:lnTo>
                  <a:lnTo>
                    <a:pt x="579" y="754"/>
                  </a:lnTo>
                  <a:lnTo>
                    <a:pt x="602" y="745"/>
                  </a:lnTo>
                  <a:lnTo>
                    <a:pt x="626" y="726"/>
                  </a:lnTo>
                  <a:lnTo>
                    <a:pt x="623" y="738"/>
                  </a:lnTo>
                  <a:lnTo>
                    <a:pt x="622" y="752"/>
                  </a:lnTo>
                  <a:lnTo>
                    <a:pt x="625" y="765"/>
                  </a:lnTo>
                  <a:lnTo>
                    <a:pt x="632" y="776"/>
                  </a:lnTo>
                  <a:lnTo>
                    <a:pt x="641" y="786"/>
                  </a:lnTo>
                  <a:lnTo>
                    <a:pt x="655" y="792"/>
                  </a:lnTo>
                  <a:lnTo>
                    <a:pt x="673" y="794"/>
                  </a:lnTo>
                  <a:lnTo>
                    <a:pt x="695" y="790"/>
                  </a:lnTo>
                  <a:lnTo>
                    <a:pt x="694" y="797"/>
                  </a:lnTo>
                  <a:lnTo>
                    <a:pt x="696" y="805"/>
                  </a:lnTo>
                  <a:lnTo>
                    <a:pt x="700" y="812"/>
                  </a:lnTo>
                  <a:lnTo>
                    <a:pt x="707" y="820"/>
                  </a:lnTo>
                  <a:lnTo>
                    <a:pt x="715" y="826"/>
                  </a:lnTo>
                  <a:lnTo>
                    <a:pt x="725" y="829"/>
                  </a:lnTo>
                  <a:lnTo>
                    <a:pt x="738" y="829"/>
                  </a:lnTo>
                  <a:lnTo>
                    <a:pt x="753" y="826"/>
                  </a:lnTo>
                  <a:lnTo>
                    <a:pt x="767" y="821"/>
                  </a:lnTo>
                  <a:lnTo>
                    <a:pt x="779" y="820"/>
                  </a:lnTo>
                  <a:lnTo>
                    <a:pt x="790" y="821"/>
                  </a:lnTo>
                  <a:lnTo>
                    <a:pt x="798" y="822"/>
                  </a:lnTo>
                  <a:lnTo>
                    <a:pt x="804" y="825"/>
                  </a:lnTo>
                  <a:lnTo>
                    <a:pt x="807" y="828"/>
                  </a:lnTo>
                  <a:lnTo>
                    <a:pt x="809" y="829"/>
                  </a:lnTo>
                  <a:lnTo>
                    <a:pt x="810" y="830"/>
                  </a:lnTo>
                  <a:lnTo>
                    <a:pt x="801" y="833"/>
                  </a:lnTo>
                  <a:lnTo>
                    <a:pt x="793" y="839"/>
                  </a:lnTo>
                  <a:lnTo>
                    <a:pt x="789" y="845"/>
                  </a:lnTo>
                  <a:lnTo>
                    <a:pt x="787" y="853"/>
                  </a:lnTo>
                  <a:lnTo>
                    <a:pt x="791" y="862"/>
                  </a:lnTo>
                  <a:lnTo>
                    <a:pt x="798" y="867"/>
                  </a:lnTo>
                  <a:lnTo>
                    <a:pt x="809" y="870"/>
                  </a:lnTo>
                  <a:lnTo>
                    <a:pt x="827" y="868"/>
                  </a:lnTo>
                  <a:lnTo>
                    <a:pt x="824" y="878"/>
                  </a:lnTo>
                  <a:lnTo>
                    <a:pt x="828" y="891"/>
                  </a:lnTo>
                  <a:lnTo>
                    <a:pt x="836" y="904"/>
                  </a:lnTo>
                  <a:lnTo>
                    <a:pt x="847" y="914"/>
                  </a:lnTo>
                  <a:lnTo>
                    <a:pt x="971" y="1038"/>
                  </a:lnTo>
                  <a:close/>
                </a:path>
              </a:pathLst>
            </a:custGeom>
            <a:solidFill>
              <a:srgbClr val="ADBFCE"/>
            </a:solidFill>
            <a:ln w="9525">
              <a:noFill/>
              <a:round/>
              <a:headEnd/>
              <a:tailEnd/>
            </a:ln>
          </p:spPr>
          <p:txBody>
            <a:bodyPr/>
            <a:lstStyle/>
            <a:p>
              <a:endParaRPr lang="en-US" dirty="0"/>
            </a:p>
          </p:txBody>
        </p:sp>
        <p:sp>
          <p:nvSpPr>
            <p:cNvPr id="6" name="Freeform 7"/>
            <p:cNvSpPr>
              <a:spLocks/>
            </p:cNvSpPr>
            <p:nvPr/>
          </p:nvSpPr>
          <p:spPr bwMode="auto">
            <a:xfrm>
              <a:off x="4191000" y="4876800"/>
              <a:ext cx="1189038" cy="457200"/>
            </a:xfrm>
            <a:custGeom>
              <a:avLst/>
              <a:gdLst/>
              <a:ahLst/>
              <a:cxnLst>
                <a:cxn ang="0">
                  <a:pos x="1093" y="247"/>
                </a:cxn>
                <a:cxn ang="0">
                  <a:pos x="1022" y="269"/>
                </a:cxn>
                <a:cxn ang="0">
                  <a:pos x="984" y="279"/>
                </a:cxn>
                <a:cxn ang="0">
                  <a:pos x="954" y="286"/>
                </a:cxn>
                <a:cxn ang="0">
                  <a:pos x="855" y="307"/>
                </a:cxn>
                <a:cxn ang="0">
                  <a:pos x="749" y="275"/>
                </a:cxn>
                <a:cxn ang="0">
                  <a:pos x="625" y="277"/>
                </a:cxn>
                <a:cxn ang="0">
                  <a:pos x="581" y="249"/>
                </a:cxn>
                <a:cxn ang="0">
                  <a:pos x="574" y="218"/>
                </a:cxn>
                <a:cxn ang="0">
                  <a:pos x="555" y="206"/>
                </a:cxn>
                <a:cxn ang="0">
                  <a:pos x="519" y="181"/>
                </a:cxn>
                <a:cxn ang="0">
                  <a:pos x="436" y="200"/>
                </a:cxn>
                <a:cxn ang="0">
                  <a:pos x="391" y="155"/>
                </a:cxn>
                <a:cxn ang="0">
                  <a:pos x="269" y="166"/>
                </a:cxn>
                <a:cxn ang="0">
                  <a:pos x="221" y="132"/>
                </a:cxn>
                <a:cxn ang="0">
                  <a:pos x="205" y="126"/>
                </a:cxn>
                <a:cxn ang="0">
                  <a:pos x="170" y="128"/>
                </a:cxn>
                <a:cxn ang="0">
                  <a:pos x="149" y="152"/>
                </a:cxn>
                <a:cxn ang="0">
                  <a:pos x="125" y="201"/>
                </a:cxn>
                <a:cxn ang="0">
                  <a:pos x="159" y="250"/>
                </a:cxn>
                <a:cxn ang="0">
                  <a:pos x="228" y="290"/>
                </a:cxn>
                <a:cxn ang="0">
                  <a:pos x="246" y="341"/>
                </a:cxn>
                <a:cxn ang="0">
                  <a:pos x="287" y="363"/>
                </a:cxn>
                <a:cxn ang="0">
                  <a:pos x="272" y="400"/>
                </a:cxn>
                <a:cxn ang="0">
                  <a:pos x="221" y="361"/>
                </a:cxn>
                <a:cxn ang="0">
                  <a:pos x="135" y="361"/>
                </a:cxn>
                <a:cxn ang="0">
                  <a:pos x="87" y="317"/>
                </a:cxn>
                <a:cxn ang="0">
                  <a:pos x="8" y="269"/>
                </a:cxn>
                <a:cxn ang="0">
                  <a:pos x="22" y="200"/>
                </a:cxn>
                <a:cxn ang="0">
                  <a:pos x="49" y="160"/>
                </a:cxn>
                <a:cxn ang="0">
                  <a:pos x="36" y="90"/>
                </a:cxn>
                <a:cxn ang="0">
                  <a:pos x="107" y="52"/>
                </a:cxn>
                <a:cxn ang="0">
                  <a:pos x="167" y="76"/>
                </a:cxn>
                <a:cxn ang="0">
                  <a:pos x="216" y="35"/>
                </a:cxn>
                <a:cxn ang="0">
                  <a:pos x="257" y="23"/>
                </a:cxn>
                <a:cxn ang="0">
                  <a:pos x="321" y="4"/>
                </a:cxn>
                <a:cxn ang="0">
                  <a:pos x="383" y="7"/>
                </a:cxn>
                <a:cxn ang="0">
                  <a:pos x="418" y="34"/>
                </a:cxn>
                <a:cxn ang="0">
                  <a:pos x="462" y="39"/>
                </a:cxn>
                <a:cxn ang="0">
                  <a:pos x="489" y="38"/>
                </a:cxn>
                <a:cxn ang="0">
                  <a:pos x="512" y="50"/>
                </a:cxn>
                <a:cxn ang="0">
                  <a:pos x="574" y="42"/>
                </a:cxn>
                <a:cxn ang="0">
                  <a:pos x="621" y="68"/>
                </a:cxn>
                <a:cxn ang="0">
                  <a:pos x="633" y="112"/>
                </a:cxn>
                <a:cxn ang="0">
                  <a:pos x="694" y="98"/>
                </a:cxn>
                <a:cxn ang="0">
                  <a:pos x="752" y="110"/>
                </a:cxn>
                <a:cxn ang="0">
                  <a:pos x="823" y="119"/>
                </a:cxn>
                <a:cxn ang="0">
                  <a:pos x="857" y="106"/>
                </a:cxn>
                <a:cxn ang="0">
                  <a:pos x="916" y="94"/>
                </a:cxn>
                <a:cxn ang="0">
                  <a:pos x="933" y="79"/>
                </a:cxn>
                <a:cxn ang="0">
                  <a:pos x="995" y="84"/>
                </a:cxn>
                <a:cxn ang="0">
                  <a:pos x="1062" y="120"/>
                </a:cxn>
                <a:cxn ang="0">
                  <a:pos x="1088" y="201"/>
                </a:cxn>
              </a:cxnLst>
              <a:rect l="0" t="0" r="r" b="b"/>
              <a:pathLst>
                <a:path w="1105" h="406">
                  <a:moveTo>
                    <a:pt x="1088" y="201"/>
                  </a:moveTo>
                  <a:lnTo>
                    <a:pt x="1100" y="213"/>
                  </a:lnTo>
                  <a:lnTo>
                    <a:pt x="1105" y="226"/>
                  </a:lnTo>
                  <a:lnTo>
                    <a:pt x="1101" y="237"/>
                  </a:lnTo>
                  <a:lnTo>
                    <a:pt x="1093" y="247"/>
                  </a:lnTo>
                  <a:lnTo>
                    <a:pt x="1079" y="255"/>
                  </a:lnTo>
                  <a:lnTo>
                    <a:pt x="1062" y="259"/>
                  </a:lnTo>
                  <a:lnTo>
                    <a:pt x="1043" y="262"/>
                  </a:lnTo>
                  <a:lnTo>
                    <a:pt x="1023" y="261"/>
                  </a:lnTo>
                  <a:lnTo>
                    <a:pt x="1022" y="269"/>
                  </a:lnTo>
                  <a:lnTo>
                    <a:pt x="1017" y="275"/>
                  </a:lnTo>
                  <a:lnTo>
                    <a:pt x="1010" y="279"/>
                  </a:lnTo>
                  <a:lnTo>
                    <a:pt x="1002" y="281"/>
                  </a:lnTo>
                  <a:lnTo>
                    <a:pt x="993" y="280"/>
                  </a:lnTo>
                  <a:lnTo>
                    <a:pt x="984" y="279"/>
                  </a:lnTo>
                  <a:lnTo>
                    <a:pt x="974" y="275"/>
                  </a:lnTo>
                  <a:lnTo>
                    <a:pt x="964" y="271"/>
                  </a:lnTo>
                  <a:lnTo>
                    <a:pt x="964" y="277"/>
                  </a:lnTo>
                  <a:lnTo>
                    <a:pt x="961" y="282"/>
                  </a:lnTo>
                  <a:lnTo>
                    <a:pt x="954" y="286"/>
                  </a:lnTo>
                  <a:lnTo>
                    <a:pt x="945" y="287"/>
                  </a:lnTo>
                  <a:lnTo>
                    <a:pt x="927" y="302"/>
                  </a:lnTo>
                  <a:lnTo>
                    <a:pt x="906" y="310"/>
                  </a:lnTo>
                  <a:lnTo>
                    <a:pt x="880" y="311"/>
                  </a:lnTo>
                  <a:lnTo>
                    <a:pt x="855" y="307"/>
                  </a:lnTo>
                  <a:lnTo>
                    <a:pt x="828" y="299"/>
                  </a:lnTo>
                  <a:lnTo>
                    <a:pt x="805" y="287"/>
                  </a:lnTo>
                  <a:lnTo>
                    <a:pt x="787" y="273"/>
                  </a:lnTo>
                  <a:lnTo>
                    <a:pt x="775" y="259"/>
                  </a:lnTo>
                  <a:lnTo>
                    <a:pt x="749" y="275"/>
                  </a:lnTo>
                  <a:lnTo>
                    <a:pt x="722" y="285"/>
                  </a:lnTo>
                  <a:lnTo>
                    <a:pt x="694" y="289"/>
                  </a:lnTo>
                  <a:lnTo>
                    <a:pt x="667" y="288"/>
                  </a:lnTo>
                  <a:lnTo>
                    <a:pt x="644" y="285"/>
                  </a:lnTo>
                  <a:lnTo>
                    <a:pt x="625" y="277"/>
                  </a:lnTo>
                  <a:lnTo>
                    <a:pt x="611" y="267"/>
                  </a:lnTo>
                  <a:lnTo>
                    <a:pt x="604" y="257"/>
                  </a:lnTo>
                  <a:lnTo>
                    <a:pt x="595" y="256"/>
                  </a:lnTo>
                  <a:lnTo>
                    <a:pt x="588" y="252"/>
                  </a:lnTo>
                  <a:lnTo>
                    <a:pt x="581" y="249"/>
                  </a:lnTo>
                  <a:lnTo>
                    <a:pt x="577" y="244"/>
                  </a:lnTo>
                  <a:lnTo>
                    <a:pt x="574" y="239"/>
                  </a:lnTo>
                  <a:lnTo>
                    <a:pt x="573" y="232"/>
                  </a:lnTo>
                  <a:lnTo>
                    <a:pt x="573" y="225"/>
                  </a:lnTo>
                  <a:lnTo>
                    <a:pt x="574" y="218"/>
                  </a:lnTo>
                  <a:lnTo>
                    <a:pt x="568" y="218"/>
                  </a:lnTo>
                  <a:lnTo>
                    <a:pt x="564" y="214"/>
                  </a:lnTo>
                  <a:lnTo>
                    <a:pt x="562" y="211"/>
                  </a:lnTo>
                  <a:lnTo>
                    <a:pt x="565" y="205"/>
                  </a:lnTo>
                  <a:lnTo>
                    <a:pt x="555" y="206"/>
                  </a:lnTo>
                  <a:lnTo>
                    <a:pt x="546" y="205"/>
                  </a:lnTo>
                  <a:lnTo>
                    <a:pt x="537" y="201"/>
                  </a:lnTo>
                  <a:lnTo>
                    <a:pt x="530" y="195"/>
                  </a:lnTo>
                  <a:lnTo>
                    <a:pt x="523" y="188"/>
                  </a:lnTo>
                  <a:lnTo>
                    <a:pt x="519" y="181"/>
                  </a:lnTo>
                  <a:lnTo>
                    <a:pt x="516" y="174"/>
                  </a:lnTo>
                  <a:lnTo>
                    <a:pt x="516" y="167"/>
                  </a:lnTo>
                  <a:lnTo>
                    <a:pt x="485" y="187"/>
                  </a:lnTo>
                  <a:lnTo>
                    <a:pt x="459" y="197"/>
                  </a:lnTo>
                  <a:lnTo>
                    <a:pt x="436" y="200"/>
                  </a:lnTo>
                  <a:lnTo>
                    <a:pt x="417" y="197"/>
                  </a:lnTo>
                  <a:lnTo>
                    <a:pt x="403" y="189"/>
                  </a:lnTo>
                  <a:lnTo>
                    <a:pt x="394" y="179"/>
                  </a:lnTo>
                  <a:lnTo>
                    <a:pt x="390" y="167"/>
                  </a:lnTo>
                  <a:lnTo>
                    <a:pt x="391" y="155"/>
                  </a:lnTo>
                  <a:lnTo>
                    <a:pt x="368" y="168"/>
                  </a:lnTo>
                  <a:lnTo>
                    <a:pt x="342" y="175"/>
                  </a:lnTo>
                  <a:lnTo>
                    <a:pt x="316" y="176"/>
                  </a:lnTo>
                  <a:lnTo>
                    <a:pt x="292" y="173"/>
                  </a:lnTo>
                  <a:lnTo>
                    <a:pt x="269" y="166"/>
                  </a:lnTo>
                  <a:lnTo>
                    <a:pt x="251" y="157"/>
                  </a:lnTo>
                  <a:lnTo>
                    <a:pt x="239" y="147"/>
                  </a:lnTo>
                  <a:lnTo>
                    <a:pt x="234" y="135"/>
                  </a:lnTo>
                  <a:lnTo>
                    <a:pt x="226" y="134"/>
                  </a:lnTo>
                  <a:lnTo>
                    <a:pt x="221" y="132"/>
                  </a:lnTo>
                  <a:lnTo>
                    <a:pt x="220" y="127"/>
                  </a:lnTo>
                  <a:lnTo>
                    <a:pt x="221" y="124"/>
                  </a:lnTo>
                  <a:lnTo>
                    <a:pt x="217" y="122"/>
                  </a:lnTo>
                  <a:lnTo>
                    <a:pt x="211" y="124"/>
                  </a:lnTo>
                  <a:lnTo>
                    <a:pt x="205" y="126"/>
                  </a:lnTo>
                  <a:lnTo>
                    <a:pt x="198" y="128"/>
                  </a:lnTo>
                  <a:lnTo>
                    <a:pt x="192" y="130"/>
                  </a:lnTo>
                  <a:lnTo>
                    <a:pt x="185" y="132"/>
                  </a:lnTo>
                  <a:lnTo>
                    <a:pt x="178" y="130"/>
                  </a:lnTo>
                  <a:lnTo>
                    <a:pt x="170" y="128"/>
                  </a:lnTo>
                  <a:lnTo>
                    <a:pt x="169" y="133"/>
                  </a:lnTo>
                  <a:lnTo>
                    <a:pt x="165" y="137"/>
                  </a:lnTo>
                  <a:lnTo>
                    <a:pt x="159" y="142"/>
                  </a:lnTo>
                  <a:lnTo>
                    <a:pt x="150" y="144"/>
                  </a:lnTo>
                  <a:lnTo>
                    <a:pt x="149" y="152"/>
                  </a:lnTo>
                  <a:lnTo>
                    <a:pt x="144" y="162"/>
                  </a:lnTo>
                  <a:lnTo>
                    <a:pt x="137" y="171"/>
                  </a:lnTo>
                  <a:lnTo>
                    <a:pt x="127" y="174"/>
                  </a:lnTo>
                  <a:lnTo>
                    <a:pt x="122" y="188"/>
                  </a:lnTo>
                  <a:lnTo>
                    <a:pt x="125" y="201"/>
                  </a:lnTo>
                  <a:lnTo>
                    <a:pt x="133" y="211"/>
                  </a:lnTo>
                  <a:lnTo>
                    <a:pt x="143" y="216"/>
                  </a:lnTo>
                  <a:lnTo>
                    <a:pt x="154" y="223"/>
                  </a:lnTo>
                  <a:lnTo>
                    <a:pt x="159" y="236"/>
                  </a:lnTo>
                  <a:lnTo>
                    <a:pt x="159" y="250"/>
                  </a:lnTo>
                  <a:lnTo>
                    <a:pt x="151" y="261"/>
                  </a:lnTo>
                  <a:lnTo>
                    <a:pt x="174" y="259"/>
                  </a:lnTo>
                  <a:lnTo>
                    <a:pt x="195" y="265"/>
                  </a:lnTo>
                  <a:lnTo>
                    <a:pt x="213" y="277"/>
                  </a:lnTo>
                  <a:lnTo>
                    <a:pt x="228" y="290"/>
                  </a:lnTo>
                  <a:lnTo>
                    <a:pt x="239" y="307"/>
                  </a:lnTo>
                  <a:lnTo>
                    <a:pt x="245" y="322"/>
                  </a:lnTo>
                  <a:lnTo>
                    <a:pt x="245" y="334"/>
                  </a:lnTo>
                  <a:lnTo>
                    <a:pt x="236" y="342"/>
                  </a:lnTo>
                  <a:lnTo>
                    <a:pt x="246" y="341"/>
                  </a:lnTo>
                  <a:lnTo>
                    <a:pt x="255" y="342"/>
                  </a:lnTo>
                  <a:lnTo>
                    <a:pt x="264" y="346"/>
                  </a:lnTo>
                  <a:lnTo>
                    <a:pt x="273" y="350"/>
                  </a:lnTo>
                  <a:lnTo>
                    <a:pt x="281" y="356"/>
                  </a:lnTo>
                  <a:lnTo>
                    <a:pt x="287" y="363"/>
                  </a:lnTo>
                  <a:lnTo>
                    <a:pt x="291" y="370"/>
                  </a:lnTo>
                  <a:lnTo>
                    <a:pt x="292" y="377"/>
                  </a:lnTo>
                  <a:lnTo>
                    <a:pt x="280" y="386"/>
                  </a:lnTo>
                  <a:lnTo>
                    <a:pt x="274" y="393"/>
                  </a:lnTo>
                  <a:lnTo>
                    <a:pt x="272" y="400"/>
                  </a:lnTo>
                  <a:lnTo>
                    <a:pt x="271" y="406"/>
                  </a:lnTo>
                  <a:lnTo>
                    <a:pt x="266" y="385"/>
                  </a:lnTo>
                  <a:lnTo>
                    <a:pt x="256" y="371"/>
                  </a:lnTo>
                  <a:lnTo>
                    <a:pt x="240" y="363"/>
                  </a:lnTo>
                  <a:lnTo>
                    <a:pt x="221" y="361"/>
                  </a:lnTo>
                  <a:lnTo>
                    <a:pt x="202" y="361"/>
                  </a:lnTo>
                  <a:lnTo>
                    <a:pt x="182" y="363"/>
                  </a:lnTo>
                  <a:lnTo>
                    <a:pt x="165" y="365"/>
                  </a:lnTo>
                  <a:lnTo>
                    <a:pt x="151" y="366"/>
                  </a:lnTo>
                  <a:lnTo>
                    <a:pt x="135" y="361"/>
                  </a:lnTo>
                  <a:lnTo>
                    <a:pt x="129" y="346"/>
                  </a:lnTo>
                  <a:lnTo>
                    <a:pt x="134" y="328"/>
                  </a:lnTo>
                  <a:lnTo>
                    <a:pt x="145" y="312"/>
                  </a:lnTo>
                  <a:lnTo>
                    <a:pt x="113" y="317"/>
                  </a:lnTo>
                  <a:lnTo>
                    <a:pt x="87" y="317"/>
                  </a:lnTo>
                  <a:lnTo>
                    <a:pt x="64" y="312"/>
                  </a:lnTo>
                  <a:lnTo>
                    <a:pt x="44" y="304"/>
                  </a:lnTo>
                  <a:lnTo>
                    <a:pt x="29" y="295"/>
                  </a:lnTo>
                  <a:lnTo>
                    <a:pt x="16" y="282"/>
                  </a:lnTo>
                  <a:lnTo>
                    <a:pt x="8" y="269"/>
                  </a:lnTo>
                  <a:lnTo>
                    <a:pt x="3" y="255"/>
                  </a:lnTo>
                  <a:lnTo>
                    <a:pt x="0" y="240"/>
                  </a:lnTo>
                  <a:lnTo>
                    <a:pt x="4" y="226"/>
                  </a:lnTo>
                  <a:lnTo>
                    <a:pt x="12" y="212"/>
                  </a:lnTo>
                  <a:lnTo>
                    <a:pt x="22" y="200"/>
                  </a:lnTo>
                  <a:lnTo>
                    <a:pt x="35" y="189"/>
                  </a:lnTo>
                  <a:lnTo>
                    <a:pt x="48" y="180"/>
                  </a:lnTo>
                  <a:lnTo>
                    <a:pt x="61" y="174"/>
                  </a:lnTo>
                  <a:lnTo>
                    <a:pt x="73" y="170"/>
                  </a:lnTo>
                  <a:lnTo>
                    <a:pt x="49" y="160"/>
                  </a:lnTo>
                  <a:lnTo>
                    <a:pt x="33" y="149"/>
                  </a:lnTo>
                  <a:lnTo>
                    <a:pt x="25" y="135"/>
                  </a:lnTo>
                  <a:lnTo>
                    <a:pt x="23" y="120"/>
                  </a:lnTo>
                  <a:lnTo>
                    <a:pt x="27" y="105"/>
                  </a:lnTo>
                  <a:lnTo>
                    <a:pt x="36" y="90"/>
                  </a:lnTo>
                  <a:lnTo>
                    <a:pt x="46" y="77"/>
                  </a:lnTo>
                  <a:lnTo>
                    <a:pt x="60" y="67"/>
                  </a:lnTo>
                  <a:lnTo>
                    <a:pt x="75" y="59"/>
                  </a:lnTo>
                  <a:lnTo>
                    <a:pt x="91" y="54"/>
                  </a:lnTo>
                  <a:lnTo>
                    <a:pt x="107" y="52"/>
                  </a:lnTo>
                  <a:lnTo>
                    <a:pt x="124" y="52"/>
                  </a:lnTo>
                  <a:lnTo>
                    <a:pt x="139" y="54"/>
                  </a:lnTo>
                  <a:lnTo>
                    <a:pt x="151" y="59"/>
                  </a:lnTo>
                  <a:lnTo>
                    <a:pt x="160" y="67"/>
                  </a:lnTo>
                  <a:lnTo>
                    <a:pt x="167" y="76"/>
                  </a:lnTo>
                  <a:lnTo>
                    <a:pt x="170" y="61"/>
                  </a:lnTo>
                  <a:lnTo>
                    <a:pt x="178" y="50"/>
                  </a:lnTo>
                  <a:lnTo>
                    <a:pt x="189" y="42"/>
                  </a:lnTo>
                  <a:lnTo>
                    <a:pt x="202" y="36"/>
                  </a:lnTo>
                  <a:lnTo>
                    <a:pt x="216" y="35"/>
                  </a:lnTo>
                  <a:lnTo>
                    <a:pt x="230" y="36"/>
                  </a:lnTo>
                  <a:lnTo>
                    <a:pt x="241" y="39"/>
                  </a:lnTo>
                  <a:lnTo>
                    <a:pt x="250" y="45"/>
                  </a:lnTo>
                  <a:lnTo>
                    <a:pt x="251" y="34"/>
                  </a:lnTo>
                  <a:lnTo>
                    <a:pt x="257" y="23"/>
                  </a:lnTo>
                  <a:lnTo>
                    <a:pt x="266" y="15"/>
                  </a:lnTo>
                  <a:lnTo>
                    <a:pt x="279" y="10"/>
                  </a:lnTo>
                  <a:lnTo>
                    <a:pt x="293" y="5"/>
                  </a:lnTo>
                  <a:lnTo>
                    <a:pt x="307" y="4"/>
                  </a:lnTo>
                  <a:lnTo>
                    <a:pt x="321" y="4"/>
                  </a:lnTo>
                  <a:lnTo>
                    <a:pt x="332" y="7"/>
                  </a:lnTo>
                  <a:lnTo>
                    <a:pt x="346" y="2"/>
                  </a:lnTo>
                  <a:lnTo>
                    <a:pt x="360" y="0"/>
                  </a:lnTo>
                  <a:lnTo>
                    <a:pt x="371" y="3"/>
                  </a:lnTo>
                  <a:lnTo>
                    <a:pt x="383" y="7"/>
                  </a:lnTo>
                  <a:lnTo>
                    <a:pt x="392" y="14"/>
                  </a:lnTo>
                  <a:lnTo>
                    <a:pt x="400" y="22"/>
                  </a:lnTo>
                  <a:lnTo>
                    <a:pt x="407" y="30"/>
                  </a:lnTo>
                  <a:lnTo>
                    <a:pt x="412" y="38"/>
                  </a:lnTo>
                  <a:lnTo>
                    <a:pt x="418" y="34"/>
                  </a:lnTo>
                  <a:lnTo>
                    <a:pt x="426" y="30"/>
                  </a:lnTo>
                  <a:lnTo>
                    <a:pt x="436" y="30"/>
                  </a:lnTo>
                  <a:lnTo>
                    <a:pt x="445" y="31"/>
                  </a:lnTo>
                  <a:lnTo>
                    <a:pt x="453" y="35"/>
                  </a:lnTo>
                  <a:lnTo>
                    <a:pt x="462" y="39"/>
                  </a:lnTo>
                  <a:lnTo>
                    <a:pt x="469" y="45"/>
                  </a:lnTo>
                  <a:lnTo>
                    <a:pt x="475" y="52"/>
                  </a:lnTo>
                  <a:lnTo>
                    <a:pt x="478" y="45"/>
                  </a:lnTo>
                  <a:lnTo>
                    <a:pt x="483" y="41"/>
                  </a:lnTo>
                  <a:lnTo>
                    <a:pt x="489" y="38"/>
                  </a:lnTo>
                  <a:lnTo>
                    <a:pt x="496" y="37"/>
                  </a:lnTo>
                  <a:lnTo>
                    <a:pt x="501" y="38"/>
                  </a:lnTo>
                  <a:lnTo>
                    <a:pt x="506" y="41"/>
                  </a:lnTo>
                  <a:lnTo>
                    <a:pt x="511" y="45"/>
                  </a:lnTo>
                  <a:lnTo>
                    <a:pt x="512" y="50"/>
                  </a:lnTo>
                  <a:lnTo>
                    <a:pt x="522" y="42"/>
                  </a:lnTo>
                  <a:lnTo>
                    <a:pt x="534" y="38"/>
                  </a:lnTo>
                  <a:lnTo>
                    <a:pt x="546" y="37"/>
                  </a:lnTo>
                  <a:lnTo>
                    <a:pt x="560" y="38"/>
                  </a:lnTo>
                  <a:lnTo>
                    <a:pt x="574" y="42"/>
                  </a:lnTo>
                  <a:lnTo>
                    <a:pt x="587" y="46"/>
                  </a:lnTo>
                  <a:lnTo>
                    <a:pt x="597" y="52"/>
                  </a:lnTo>
                  <a:lnTo>
                    <a:pt x="606" y="57"/>
                  </a:lnTo>
                  <a:lnTo>
                    <a:pt x="614" y="61"/>
                  </a:lnTo>
                  <a:lnTo>
                    <a:pt x="621" y="68"/>
                  </a:lnTo>
                  <a:lnTo>
                    <a:pt x="627" y="75"/>
                  </a:lnTo>
                  <a:lnTo>
                    <a:pt x="631" y="84"/>
                  </a:lnTo>
                  <a:lnTo>
                    <a:pt x="634" y="92"/>
                  </a:lnTo>
                  <a:lnTo>
                    <a:pt x="634" y="103"/>
                  </a:lnTo>
                  <a:lnTo>
                    <a:pt x="633" y="112"/>
                  </a:lnTo>
                  <a:lnTo>
                    <a:pt x="628" y="122"/>
                  </a:lnTo>
                  <a:lnTo>
                    <a:pt x="642" y="112"/>
                  </a:lnTo>
                  <a:lnTo>
                    <a:pt x="658" y="104"/>
                  </a:lnTo>
                  <a:lnTo>
                    <a:pt x="675" y="99"/>
                  </a:lnTo>
                  <a:lnTo>
                    <a:pt x="694" y="98"/>
                  </a:lnTo>
                  <a:lnTo>
                    <a:pt x="711" y="99"/>
                  </a:lnTo>
                  <a:lnTo>
                    <a:pt x="727" y="104"/>
                  </a:lnTo>
                  <a:lnTo>
                    <a:pt x="740" y="111"/>
                  </a:lnTo>
                  <a:lnTo>
                    <a:pt x="750" y="121"/>
                  </a:lnTo>
                  <a:lnTo>
                    <a:pt x="752" y="110"/>
                  </a:lnTo>
                  <a:lnTo>
                    <a:pt x="762" y="104"/>
                  </a:lnTo>
                  <a:lnTo>
                    <a:pt x="774" y="102"/>
                  </a:lnTo>
                  <a:lnTo>
                    <a:pt x="789" y="104"/>
                  </a:lnTo>
                  <a:lnTo>
                    <a:pt x="807" y="110"/>
                  </a:lnTo>
                  <a:lnTo>
                    <a:pt x="823" y="119"/>
                  </a:lnTo>
                  <a:lnTo>
                    <a:pt x="838" y="130"/>
                  </a:lnTo>
                  <a:lnTo>
                    <a:pt x="848" y="144"/>
                  </a:lnTo>
                  <a:lnTo>
                    <a:pt x="846" y="128"/>
                  </a:lnTo>
                  <a:lnTo>
                    <a:pt x="849" y="117"/>
                  </a:lnTo>
                  <a:lnTo>
                    <a:pt x="857" y="106"/>
                  </a:lnTo>
                  <a:lnTo>
                    <a:pt x="868" y="99"/>
                  </a:lnTo>
                  <a:lnTo>
                    <a:pt x="880" y="96"/>
                  </a:lnTo>
                  <a:lnTo>
                    <a:pt x="893" y="94"/>
                  </a:lnTo>
                  <a:lnTo>
                    <a:pt x="906" y="92"/>
                  </a:lnTo>
                  <a:lnTo>
                    <a:pt x="916" y="94"/>
                  </a:lnTo>
                  <a:lnTo>
                    <a:pt x="916" y="89"/>
                  </a:lnTo>
                  <a:lnTo>
                    <a:pt x="917" y="86"/>
                  </a:lnTo>
                  <a:lnTo>
                    <a:pt x="921" y="82"/>
                  </a:lnTo>
                  <a:lnTo>
                    <a:pt x="926" y="80"/>
                  </a:lnTo>
                  <a:lnTo>
                    <a:pt x="933" y="79"/>
                  </a:lnTo>
                  <a:lnTo>
                    <a:pt x="942" y="77"/>
                  </a:lnTo>
                  <a:lnTo>
                    <a:pt x="953" y="77"/>
                  </a:lnTo>
                  <a:lnTo>
                    <a:pt x="964" y="77"/>
                  </a:lnTo>
                  <a:lnTo>
                    <a:pt x="979" y="81"/>
                  </a:lnTo>
                  <a:lnTo>
                    <a:pt x="995" y="84"/>
                  </a:lnTo>
                  <a:lnTo>
                    <a:pt x="1010" y="89"/>
                  </a:lnTo>
                  <a:lnTo>
                    <a:pt x="1024" y="94"/>
                  </a:lnTo>
                  <a:lnTo>
                    <a:pt x="1038" y="101"/>
                  </a:lnTo>
                  <a:lnTo>
                    <a:pt x="1051" y="109"/>
                  </a:lnTo>
                  <a:lnTo>
                    <a:pt x="1062" y="120"/>
                  </a:lnTo>
                  <a:lnTo>
                    <a:pt x="1073" y="134"/>
                  </a:lnTo>
                  <a:lnTo>
                    <a:pt x="1084" y="162"/>
                  </a:lnTo>
                  <a:lnTo>
                    <a:pt x="1089" y="182"/>
                  </a:lnTo>
                  <a:lnTo>
                    <a:pt x="1089" y="196"/>
                  </a:lnTo>
                  <a:lnTo>
                    <a:pt x="1088" y="201"/>
                  </a:lnTo>
                  <a:close/>
                </a:path>
              </a:pathLst>
            </a:custGeom>
            <a:solidFill>
              <a:srgbClr val="ADBFCE"/>
            </a:solidFill>
            <a:ln w="9525">
              <a:noFill/>
              <a:round/>
              <a:headEnd/>
              <a:tailEnd/>
            </a:ln>
          </p:spPr>
          <p:txBody>
            <a:bodyPr/>
            <a:lstStyle/>
            <a:p>
              <a:endParaRPr lang="en-US" dirty="0"/>
            </a:p>
          </p:txBody>
        </p:sp>
      </p:grpSp>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2"/>
    </p:custDataLst>
    <p:extLst>
      <p:ext uri="{BB962C8B-B14F-4D97-AF65-F5344CB8AC3E}">
        <p14:creationId xmlns:p14="http://schemas.microsoft.com/office/powerpoint/2010/main" val="4185624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74638"/>
            <a:ext cx="8229600" cy="1143000"/>
          </a:xfrm>
          <a:prstGeom prst="rect">
            <a:avLst/>
          </a:prstGeom>
        </p:spPr>
        <p:txBody>
          <a:bodyP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Arial" pitchFamily="34" charset="0"/>
              </a:rPr>
              <a:t>P</a:t>
            </a:r>
            <a:r>
              <a:rPr kumimoji="0" lang="en-US" sz="4400" b="0" i="0" u="none" strike="noStrike" kern="1200" cap="none" spc="0" normalizeH="0" baseline="0" noProof="0" dirty="0" err="1" smtClean="0">
                <a:ln>
                  <a:noFill/>
                </a:ln>
                <a:solidFill>
                  <a:schemeClr val="tx1"/>
                </a:solidFill>
                <a:effectLst/>
                <a:uLnTx/>
                <a:uFillTx/>
                <a:latin typeface="+mj-lt"/>
                <a:ea typeface="+mj-ea"/>
                <a:cs typeface="Arial" pitchFamily="34" charset="0"/>
              </a:rPr>
              <a:t>esticides</a:t>
            </a:r>
            <a:r>
              <a:rPr kumimoji="0" lang="en-US" sz="4400" b="0" i="0" u="none" strike="noStrike" kern="1200" cap="none" spc="0" normalizeH="0" baseline="0" noProof="0" dirty="0" smtClean="0">
                <a:ln>
                  <a:noFill/>
                </a:ln>
                <a:solidFill>
                  <a:schemeClr val="tx1"/>
                </a:solidFill>
                <a:effectLst/>
                <a:uLnTx/>
                <a:uFillTx/>
                <a:latin typeface="+mj-lt"/>
                <a:ea typeface="+mj-ea"/>
                <a:cs typeface="Arial" pitchFamily="34" charset="0"/>
              </a:rPr>
              <a:t> have been found</a:t>
            </a:r>
            <a:r>
              <a:rPr kumimoji="0" lang="en-US" sz="4400" b="0" i="0" u="none" strike="noStrike" kern="1200" cap="none" spc="0" normalizeH="0" noProof="0" dirty="0" smtClean="0">
                <a:ln>
                  <a:noFill/>
                </a:ln>
                <a:solidFill>
                  <a:schemeClr val="tx1"/>
                </a:solidFill>
                <a:effectLst/>
                <a:uLnTx/>
                <a:uFillTx/>
                <a:latin typeface="+mj-lt"/>
                <a:ea typeface="+mj-ea"/>
                <a:cs typeface="Arial" pitchFamily="34" charset="0"/>
              </a:rPr>
              <a:t> in water in many places</a:t>
            </a:r>
            <a:r>
              <a:rPr kumimoji="0" lang="en-US" sz="4400" b="0" i="0" u="none" strike="noStrike" kern="1200" cap="none" spc="0" normalizeH="0" baseline="0" noProof="0" dirty="0" smtClean="0">
                <a:ln>
                  <a:noFill/>
                </a:ln>
                <a:solidFill>
                  <a:schemeClr val="tx1"/>
                </a:solidFill>
                <a:effectLst/>
                <a:uLnTx/>
                <a:uFillTx/>
                <a:latin typeface="+mj-lt"/>
                <a:ea typeface="+mj-ea"/>
                <a:cs typeface="Arial" pitchFamily="34" charset="0"/>
              </a:rPr>
              <a:t>.</a:t>
            </a:r>
            <a:endParaRPr kumimoji="0" lang="en-US" sz="4400" b="0" i="0" u="none" strike="noStrike" kern="1200" cap="none" spc="0" normalizeH="0" baseline="0" noProof="0" dirty="0" smtClean="0">
              <a:ln>
                <a:noFill/>
              </a:ln>
              <a:solidFill>
                <a:srgbClr val="FFFFFF"/>
              </a:solidFill>
              <a:effectLst/>
              <a:uLnTx/>
              <a:uFillTx/>
              <a:latin typeface="+mj-lt"/>
              <a:ea typeface="+mj-ea"/>
              <a:cs typeface="Arial" pitchFamily="34" charset="0"/>
            </a:endParaRPr>
          </a:p>
        </p:txBody>
      </p:sp>
      <p:pic>
        <p:nvPicPr>
          <p:cNvPr id="65538" name="Picture 2"/>
          <p:cNvPicPr>
            <a:picLocks noChangeAspect="1" noChangeArrowheads="1"/>
          </p:cNvPicPr>
          <p:nvPr/>
        </p:nvPicPr>
        <p:blipFill>
          <a:blip r:embed="rId4" cstate="print"/>
          <a:srcRect/>
          <a:stretch>
            <a:fillRect/>
          </a:stretch>
        </p:blipFill>
        <p:spPr bwMode="auto">
          <a:xfrm>
            <a:off x="1167612" y="1463041"/>
            <a:ext cx="6960978" cy="5221336"/>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381000"/>
            <a:ext cx="8610600" cy="1252728"/>
          </a:xfrm>
          <a:noFill/>
        </p:spPr>
        <p:txBody>
          <a:bodyPr>
            <a:noAutofit/>
          </a:bodyPr>
          <a:lstStyle/>
          <a:p>
            <a:pPr>
              <a:defRPr/>
            </a:pPr>
            <a:r>
              <a:rPr lang="en-US" sz="4000" dirty="0" smtClean="0">
                <a:solidFill>
                  <a:schemeClr val="tx1"/>
                </a:solidFill>
                <a:cs typeface="Arial" pitchFamily="34" charset="0"/>
              </a:rPr>
              <a:t>Persistence is the measure of how long a pesticide remains active before it degrades.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 name="Picture 2" descr="E:\Projects-Research &amp; Extension\Water Quality Curriculum\Images\HalfLife-Decay.png"/>
          <p:cNvPicPr>
            <a:picLocks noChangeAspect="1" noChangeArrowheads="1"/>
          </p:cNvPicPr>
          <p:nvPr/>
        </p:nvPicPr>
        <p:blipFill>
          <a:blip r:embed="rId5" cstate="print"/>
          <a:srcRect l="923" t="2286" r="936"/>
          <a:stretch>
            <a:fillRect/>
          </a:stretch>
        </p:blipFill>
        <p:spPr bwMode="auto">
          <a:xfrm>
            <a:off x="1839558" y="1919850"/>
            <a:ext cx="5766098" cy="4717220"/>
          </a:xfrm>
          <a:prstGeom prst="rect">
            <a:avLst/>
          </a:prstGeom>
          <a:noFill/>
        </p:spPr>
      </p:pic>
    </p:spTree>
    <p:custDataLst>
      <p:tags r:id="rId1"/>
    </p:custDataLst>
    <p:extLst>
      <p:ext uri="{BB962C8B-B14F-4D97-AF65-F5344CB8AC3E}">
        <p14:creationId xmlns:p14="http://schemas.microsoft.com/office/powerpoint/2010/main" val="39027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382000" cy="1676400"/>
          </a:xfrm>
          <a:noFill/>
        </p:spPr>
        <p:txBody>
          <a:bodyPr>
            <a:normAutofit fontScale="90000"/>
          </a:bodyPr>
          <a:lstStyle/>
          <a:p>
            <a:r>
              <a:rPr lang="en-US" dirty="0" smtClean="0">
                <a:solidFill>
                  <a:schemeClr val="tx1"/>
                </a:solidFill>
                <a:cs typeface="Arial" pitchFamily="34" charset="0"/>
              </a:rPr>
              <a:t>Pesticides are degraded in the environment by microorganisms, sunlight, and chemical processes.</a:t>
            </a:r>
            <a:endParaRPr lang="en-US" dirty="0">
              <a:solidFill>
                <a:schemeClr val="tx1"/>
              </a:solidFill>
              <a:cs typeface="Arial" pitchFamily="34" charset="0"/>
            </a:endParaRPr>
          </a:p>
        </p:txBody>
      </p:sp>
      <p:sp>
        <p:nvSpPr>
          <p:cNvPr id="8" name="Rectangle 7"/>
          <p:cNvSpPr/>
          <p:nvPr/>
        </p:nvSpPr>
        <p:spPr>
          <a:xfrm>
            <a:off x="3733800" y="3505200"/>
            <a:ext cx="2286000" cy="769441"/>
          </a:xfrm>
          <a:prstGeom prst="rect">
            <a:avLst/>
          </a:prstGeom>
        </p:spPr>
        <p:txBody>
          <a:bodyPr>
            <a:spAutoFit/>
          </a:bodyPr>
          <a:lstStyle/>
          <a:p>
            <a:pPr lvl="0" algn="ctr">
              <a:defRPr/>
            </a:pPr>
            <a:endParaRPr lang="en-US" sz="4400" dirty="0">
              <a:solidFill>
                <a:prstClr val="white"/>
              </a:solidFill>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 name="Picture 2" descr="E:\Projects-Research &amp; Extension\Water Quality Curriculum\Images from Sue 10_9\SOILECOS.JPG"/>
          <p:cNvPicPr>
            <a:picLocks noChangeAspect="1" noChangeArrowheads="1"/>
          </p:cNvPicPr>
          <p:nvPr/>
        </p:nvPicPr>
        <p:blipFill>
          <a:blip r:embed="rId4" cstate="print"/>
          <a:srcRect/>
          <a:stretch>
            <a:fillRect/>
          </a:stretch>
        </p:blipFill>
        <p:spPr bwMode="auto">
          <a:xfrm>
            <a:off x="1323975" y="2198780"/>
            <a:ext cx="6448425" cy="4436802"/>
          </a:xfrm>
          <a:prstGeom prst="rect">
            <a:avLst/>
          </a:prstGeom>
          <a:noFill/>
        </p:spPr>
      </p:pic>
    </p:spTree>
    <p:extLst>
      <p:ext uri="{BB962C8B-B14F-4D97-AF65-F5344CB8AC3E}">
        <p14:creationId xmlns:p14="http://schemas.microsoft.com/office/powerpoint/2010/main" val="11900623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4"/>
          <p:cNvGraphicFramePr>
            <a:graphicFrameLocks noGrp="1" noChangeAspect="1"/>
          </p:cNvGraphicFramePr>
          <p:nvPr>
            <p:ph idx="1"/>
          </p:nvPr>
        </p:nvGraphicFramePr>
        <p:xfrm>
          <a:off x="833438" y="1960563"/>
          <a:ext cx="7477125" cy="4251325"/>
        </p:xfrm>
        <a:graphic>
          <a:graphicData uri="http://schemas.openxmlformats.org/presentationml/2006/ole">
            <mc:AlternateContent xmlns:mc="http://schemas.openxmlformats.org/markup-compatibility/2006">
              <mc:Choice xmlns:v="urn:schemas-microsoft-com:vml" Requires="v">
                <p:oleObj spid="_x0000_s69676" name="Document" r:id="rId6" imgW="7477021" imgH="4251994" progId="Word.Document.8">
                  <p:embed/>
                </p:oleObj>
              </mc:Choice>
              <mc:Fallback>
                <p:oleObj name="Document" r:id="rId6" imgW="7477021" imgH="4251994" progId="Word.Document.8">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3438" y="1960563"/>
                        <a:ext cx="7477125" cy="425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49749" y="533407"/>
            <a:ext cx="8617616" cy="707886"/>
          </a:xfrm>
          <a:prstGeom prst="rect">
            <a:avLst/>
          </a:prstGeom>
        </p:spPr>
        <p:txBody>
          <a:bodyPr wrap="none">
            <a:spAutoFit/>
          </a:bodyPr>
          <a:lstStyle/>
          <a:p>
            <a:r>
              <a:rPr lang="en-US" sz="4000" dirty="0" smtClean="0"/>
              <a:t>Pesticide Movement:  Leaching Potential</a:t>
            </a:r>
            <a:endParaRPr lang="en-US" sz="4000" dirty="0"/>
          </a:p>
        </p:txBody>
      </p:sp>
    </p:spTree>
    <p:custDataLst>
      <p:tags r:id="rId2"/>
    </p:custData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24400" y="152400"/>
            <a:ext cx="4191000" cy="6248400"/>
          </a:xfrm>
        </p:spPr>
        <p:txBody>
          <a:bodyPr>
            <a:normAutofit/>
          </a:bodyPr>
          <a:lstStyle/>
          <a:p>
            <a:r>
              <a:rPr lang="en-US" dirty="0" smtClean="0">
                <a:solidFill>
                  <a:srgbClr val="FFFFFF"/>
                </a:solidFill>
                <a:latin typeface="Arial"/>
              </a:rPr>
              <a:t>Use science-based information to protect water.</a:t>
            </a:r>
            <a:endParaRPr lang="en-US" dirty="0"/>
          </a:p>
        </p:txBody>
      </p:sp>
      <p:pic>
        <p:nvPicPr>
          <p:cNvPr id="3" name="Picture 8" descr="C:\Users\cfoss\AppData\Local\Microsoft\Windows\Temporary Internet Files\Content.IE5\76DA4Z8P\MP900431247[1].jpg"/>
          <p:cNvPicPr>
            <a:picLocks noChangeAspect="1" noChangeArrowheads="1"/>
          </p:cNvPicPr>
          <p:nvPr/>
        </p:nvPicPr>
        <p:blipFill>
          <a:blip r:embed="rId4" cstate="print"/>
          <a:srcRect/>
          <a:stretch>
            <a:fillRect/>
          </a:stretch>
        </p:blipFill>
        <p:spPr bwMode="auto">
          <a:xfrm>
            <a:off x="228600" y="1143000"/>
            <a:ext cx="4343400" cy="434340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73162"/>
          </a:xfrm>
        </p:spPr>
        <p:txBody>
          <a:bodyPr>
            <a:normAutofit/>
          </a:bodyPr>
          <a:lstStyle/>
          <a:p>
            <a:r>
              <a:rPr lang="en-US" sz="3400" dirty="0" smtClean="0">
                <a:solidFill>
                  <a:srgbClr val="FFFFFF"/>
                </a:solidFill>
                <a:latin typeface="Arial"/>
              </a:rPr>
              <a:t>Manage pests responsibly by following an integrated pest management program.</a:t>
            </a:r>
            <a:endParaRPr lang="en-US" sz="3400" dirty="0"/>
          </a:p>
        </p:txBody>
      </p:sp>
      <p:sp>
        <p:nvSpPr>
          <p:cNvPr id="4" name="TextBox 3"/>
          <p:cNvSpPr txBox="1"/>
          <p:nvPr/>
        </p:nvSpPr>
        <p:spPr>
          <a:xfrm>
            <a:off x="4953000" y="3733800"/>
            <a:ext cx="1272271" cy="369332"/>
          </a:xfrm>
          <a:prstGeom prst="rect">
            <a:avLst/>
          </a:prstGeom>
          <a:noFill/>
        </p:spPr>
        <p:txBody>
          <a:bodyPr wrap="none" rtlCol="0">
            <a:spAutoFit/>
          </a:bodyPr>
          <a:lstStyle/>
          <a:p>
            <a:r>
              <a:rPr lang="en-US" dirty="0" smtClean="0">
                <a:solidFill>
                  <a:schemeClr val="bg1"/>
                </a:solidFill>
              </a:rPr>
              <a:t>by combust</a:t>
            </a:r>
            <a:endParaRPr lang="en-US" dirty="0">
              <a:solidFill>
                <a:schemeClr val="bg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3074" name="Picture 2" descr="E:\Projects-Research &amp; Extension\Water Quality Curriculum\Images from Sue 10_9\sticky barrier.jpg"/>
          <p:cNvPicPr>
            <a:picLocks noChangeAspect="1" noChangeArrowheads="1"/>
          </p:cNvPicPr>
          <p:nvPr/>
        </p:nvPicPr>
        <p:blipFill>
          <a:blip r:embed="rId5" cstate="print"/>
          <a:srcRect/>
          <a:stretch>
            <a:fillRect/>
          </a:stretch>
        </p:blipFill>
        <p:spPr bwMode="auto">
          <a:xfrm>
            <a:off x="3047390" y="1625303"/>
            <a:ext cx="3306518" cy="5001898"/>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Identify the “perceived pest” and monitor pest populations.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4098" name="Picture 2" descr="E:\Projects-Research &amp; Extension\Water Quality Curriculum\Images from Sue 10_9\leaf cutter damage.jpg"/>
          <p:cNvPicPr>
            <a:picLocks noChangeAspect="1" noChangeArrowheads="1"/>
          </p:cNvPicPr>
          <p:nvPr/>
        </p:nvPicPr>
        <p:blipFill>
          <a:blip r:embed="rId5" cstate="print"/>
          <a:srcRect/>
          <a:stretch>
            <a:fillRect/>
          </a:stretch>
        </p:blipFill>
        <p:spPr bwMode="auto">
          <a:xfrm>
            <a:off x="2561493" y="1496646"/>
            <a:ext cx="3886200" cy="5181599"/>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Autofit/>
          </a:bodyPr>
          <a:lstStyle/>
          <a:p>
            <a:pPr marR="0" rtl="0"/>
            <a:r>
              <a:rPr lang="en-US" sz="4000" baseline="0" dirty="0" smtClean="0"/>
              <a:t>Determine if you need to take action and what management options are effective.</a:t>
            </a:r>
          </a:p>
        </p:txBody>
      </p:sp>
      <p:pic>
        <p:nvPicPr>
          <p:cNvPr id="4" name="Picture 3" descr="IMG_4808.JPG"/>
          <p:cNvPicPr>
            <a:picLocks noChangeAspect="1"/>
          </p:cNvPicPr>
          <p:nvPr/>
        </p:nvPicPr>
        <p:blipFill>
          <a:blip r:embed="rId4" cstate="print"/>
          <a:stretch>
            <a:fillRect/>
          </a:stretch>
        </p:blipFill>
        <p:spPr>
          <a:xfrm>
            <a:off x="2743200" y="1447800"/>
            <a:ext cx="3943350" cy="5257800"/>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a:t>Consider whether use of a pesticide is warranted.</a:t>
            </a:r>
            <a:r>
              <a:rPr lang="en-US" baseline="0" dirty="0" smtClean="0">
                <a:latin typeface="Arial"/>
              </a:rPr>
              <a:t>	</a:t>
            </a:r>
            <a:endParaRPr lang="en-US" baseline="0" dirty="0" smtClean="0">
              <a:latin typeface="Times New Roman"/>
            </a:endParaRPr>
          </a:p>
        </p:txBody>
      </p:sp>
      <p:pic>
        <p:nvPicPr>
          <p:cNvPr id="4" name="Picture 2" descr="http://farm6.staticflickr.com/5180/5454143221_1fbc3bcff1.jpg"/>
          <p:cNvPicPr>
            <a:picLocks noChangeAspect="1" noChangeArrowheads="1"/>
          </p:cNvPicPr>
          <p:nvPr/>
        </p:nvPicPr>
        <p:blipFill>
          <a:blip r:embed="rId4" cstate="print"/>
          <a:srcRect/>
          <a:stretch>
            <a:fillRect/>
          </a:stretch>
        </p:blipFill>
        <p:spPr bwMode="auto">
          <a:xfrm>
            <a:off x="2667000" y="1397000"/>
            <a:ext cx="4038600" cy="5384800"/>
          </a:xfrm>
          <a:prstGeom prst="rect">
            <a:avLst/>
          </a:prstGeom>
          <a:noFill/>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401762"/>
          </a:xfrm>
        </p:spPr>
        <p:txBody>
          <a:bodyPr>
            <a:normAutofit fontScale="90000"/>
          </a:bodyPr>
          <a:lstStyle/>
          <a:p>
            <a:r>
              <a:rPr lang="en-US" dirty="0" smtClean="0">
                <a:latin typeface="Arial"/>
              </a:rPr>
              <a:t>Always consider the weather before making an application.</a:t>
            </a:r>
            <a:endParaRPr lang="en-US" dirty="0"/>
          </a:p>
        </p:txBody>
      </p:sp>
      <p:pic>
        <p:nvPicPr>
          <p:cNvPr id="5" name="Picture 5" descr="7425_40ezwglf"/>
          <p:cNvPicPr>
            <a:picLocks noChangeAspect="1" noChangeArrowheads="1"/>
          </p:cNvPicPr>
          <p:nvPr/>
        </p:nvPicPr>
        <p:blipFill>
          <a:blip r:embed="rId4" cstate="print"/>
          <a:srcRect/>
          <a:stretch>
            <a:fillRect/>
          </a:stretch>
        </p:blipFill>
        <p:spPr bwMode="auto">
          <a:xfrm>
            <a:off x="2514600" y="1968158"/>
            <a:ext cx="4267200" cy="4632365"/>
          </a:xfrm>
          <a:prstGeom prst="rect">
            <a:avLst/>
          </a:prstGeom>
          <a:noFill/>
          <a:ln w="9525">
            <a:noFill/>
            <a:miter lim="800000"/>
            <a:headEnd/>
            <a:tailEnd/>
          </a:ln>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935162"/>
          </a:xfrm>
          <a:noFill/>
        </p:spPr>
        <p:txBody>
          <a:bodyPr>
            <a:normAutofit fontScale="90000"/>
          </a:bodyPr>
          <a:lstStyle/>
          <a:p>
            <a:r>
              <a:rPr lang="en-US" dirty="0" smtClean="0">
                <a:solidFill>
                  <a:schemeClr val="tx1"/>
                </a:solidFill>
                <a:cs typeface="Arial" pitchFamily="34" charset="0"/>
              </a:rPr>
              <a:t>Avoid using pesticides when temperatures are high and       humidity is low.</a:t>
            </a:r>
            <a:r>
              <a:rPr lang="en-US" dirty="0" smtClean="0">
                <a:cs typeface="Arial" pitchFamily="34" charset="0"/>
              </a:rPr>
              <a:t>.</a:t>
            </a:r>
            <a:endParaRPr lang="en-US" dirty="0">
              <a:cs typeface="Arial" pitchFamily="34" charset="0"/>
            </a:endParaRPr>
          </a:p>
        </p:txBody>
      </p:sp>
      <p:pic>
        <p:nvPicPr>
          <p:cNvPr id="65538" name="Picture 2" descr="C:\Users\donaldsons\AppData\Local\Microsoft\Windows\Temporary Internet Files\Content.IE5\ECB5EXUG\MP900409423[1].jpg"/>
          <p:cNvPicPr>
            <a:picLocks noChangeAspect="1" noChangeArrowheads="1"/>
          </p:cNvPicPr>
          <p:nvPr/>
        </p:nvPicPr>
        <p:blipFill>
          <a:blip r:embed="rId4" cstate="print"/>
          <a:srcRect/>
          <a:stretch>
            <a:fillRect/>
          </a:stretch>
        </p:blipFill>
        <p:spPr bwMode="auto">
          <a:xfrm>
            <a:off x="3048000" y="2362200"/>
            <a:ext cx="2743200" cy="4124871"/>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3864316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Pesticide use and good water quality are compatible.</a:t>
            </a:r>
            <a:endParaRPr lang="en-US" baseline="0" dirty="0" smtClean="0">
              <a:solidFill>
                <a:srgbClr val="FFFFFF"/>
              </a:solidFill>
            </a:endParaRPr>
          </a:p>
        </p:txBody>
      </p:sp>
      <p:pic>
        <p:nvPicPr>
          <p:cNvPr id="49154" name="Picture 2" descr="http://farm3.staticflickr.com/2477/3560172768_4e9b5f861d.jpg"/>
          <p:cNvPicPr>
            <a:picLocks noChangeAspect="1" noChangeArrowheads="1"/>
          </p:cNvPicPr>
          <p:nvPr/>
        </p:nvPicPr>
        <p:blipFill>
          <a:blip r:embed="rId4" cstate="print"/>
          <a:srcRect/>
          <a:stretch>
            <a:fillRect/>
          </a:stretch>
        </p:blipFill>
        <p:spPr bwMode="auto">
          <a:xfrm>
            <a:off x="609600" y="1600200"/>
            <a:ext cx="7937499" cy="4953001"/>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944562"/>
          </a:xfrm>
        </p:spPr>
        <p:txBody>
          <a:bodyPr>
            <a:normAutofit/>
          </a:bodyPr>
          <a:lstStyle/>
          <a:p>
            <a:pPr marR="0" rtl="0"/>
            <a:r>
              <a:rPr lang="en-US" sz="4000" baseline="0" dirty="0" smtClean="0"/>
              <a:t>Check to see if rain is in the forecast.</a:t>
            </a:r>
            <a:endParaRPr lang="en-US" baseline="0" dirty="0" smtClean="0"/>
          </a:p>
        </p:txBody>
      </p:sp>
      <p:pic>
        <p:nvPicPr>
          <p:cNvPr id="14340" name="Picture 4" descr="http://farm3.staticflickr.com/2800/4523191355_56999d317e.jpg"/>
          <p:cNvPicPr>
            <a:picLocks noChangeAspect="1" noChangeArrowheads="1"/>
          </p:cNvPicPr>
          <p:nvPr/>
        </p:nvPicPr>
        <p:blipFill>
          <a:blip r:embed="rId4" cstate="print"/>
          <a:srcRect/>
          <a:stretch>
            <a:fillRect/>
          </a:stretch>
        </p:blipFill>
        <p:spPr bwMode="auto">
          <a:xfrm>
            <a:off x="685800" y="1447800"/>
            <a:ext cx="7829373" cy="5057775"/>
          </a:xfrm>
          <a:prstGeom prst="rect">
            <a:avLst/>
          </a:prstGeom>
          <a:noFill/>
        </p:spPr>
      </p:pic>
      <p:sp>
        <p:nvSpPr>
          <p:cNvPr id="5" name="TextBox 4"/>
          <p:cNvSpPr txBox="1"/>
          <p:nvPr/>
        </p:nvSpPr>
        <p:spPr>
          <a:xfrm>
            <a:off x="673899" y="6253490"/>
            <a:ext cx="1635384" cy="261610"/>
          </a:xfrm>
          <a:prstGeom prst="rect">
            <a:avLst/>
          </a:prstGeom>
          <a:noFill/>
        </p:spPr>
        <p:txBody>
          <a:bodyPr wrap="none" rtlCol="0">
            <a:spAutoFit/>
          </a:bodyPr>
          <a:lstStyle/>
          <a:p>
            <a:r>
              <a:rPr lang="en-US" sz="1100" dirty="0" smtClean="0">
                <a:solidFill>
                  <a:schemeClr val="bg1">
                    <a:lumMod val="95000"/>
                  </a:schemeClr>
                </a:solidFill>
              </a:rPr>
              <a:t>Photo </a:t>
            </a:r>
            <a:r>
              <a:rPr lang="en-US" sz="1100" dirty="0">
                <a:solidFill>
                  <a:schemeClr val="bg1"/>
                </a:solidFill>
              </a:rPr>
              <a:t>courtesy of</a:t>
            </a:r>
            <a:r>
              <a:rPr lang="en-US" sz="1100" dirty="0" smtClean="0">
                <a:solidFill>
                  <a:schemeClr val="bg1">
                    <a:lumMod val="95000"/>
                  </a:schemeClr>
                </a:solidFill>
              </a:rPr>
              <a:t> eliaslar</a:t>
            </a:r>
            <a:endParaRPr lang="en-US" sz="1100" dirty="0">
              <a:solidFill>
                <a:schemeClr val="bg1">
                  <a:lumMod val="95000"/>
                </a:schemeClr>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Use a wind meter to find out the actual wind speed.	</a:t>
            </a:r>
          </a:p>
        </p:txBody>
      </p:sp>
      <p:pic>
        <p:nvPicPr>
          <p:cNvPr id="3" name="Picture 7" descr="Kestrel-1000-L"/>
          <p:cNvPicPr>
            <a:picLocks noChangeAspect="1" noChangeArrowheads="1"/>
          </p:cNvPicPr>
          <p:nvPr/>
        </p:nvPicPr>
        <p:blipFill>
          <a:blip r:embed="rId4" cstate="print"/>
          <a:srcRect t="1977" r="31077"/>
          <a:stretch>
            <a:fillRect/>
          </a:stretch>
        </p:blipFill>
        <p:spPr bwMode="auto">
          <a:xfrm>
            <a:off x="2895600" y="1981200"/>
            <a:ext cx="3429000" cy="487680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792162"/>
          </a:xfrm>
        </p:spPr>
        <p:txBody>
          <a:bodyPr>
            <a:noAutofit/>
          </a:bodyPr>
          <a:lstStyle/>
          <a:p>
            <a:pPr marR="0" rtl="0"/>
            <a:r>
              <a:rPr lang="en-US" sz="4000" baseline="0" dirty="0" smtClean="0"/>
              <a:t>Never spray when there is an inversion.</a:t>
            </a:r>
          </a:p>
        </p:txBody>
      </p:sp>
      <p:pic>
        <p:nvPicPr>
          <p:cNvPr id="12290" name="Picture 2" descr="http://farm4.staticflickr.com/3082/3203438226_225ef70200.jpg"/>
          <p:cNvPicPr>
            <a:picLocks noChangeAspect="1" noChangeArrowheads="1"/>
          </p:cNvPicPr>
          <p:nvPr/>
        </p:nvPicPr>
        <p:blipFill>
          <a:blip r:embed="rId4" cstate="print"/>
          <a:srcRect/>
          <a:stretch>
            <a:fillRect/>
          </a:stretch>
        </p:blipFill>
        <p:spPr bwMode="auto">
          <a:xfrm>
            <a:off x="1905000" y="1181100"/>
            <a:ext cx="5448300" cy="5448300"/>
          </a:xfrm>
          <a:prstGeom prst="rect">
            <a:avLst/>
          </a:prstGeom>
          <a:noFill/>
        </p:spPr>
      </p:pic>
      <p:sp>
        <p:nvSpPr>
          <p:cNvPr id="6" name="TextBox 5"/>
          <p:cNvSpPr txBox="1"/>
          <p:nvPr/>
        </p:nvSpPr>
        <p:spPr>
          <a:xfrm>
            <a:off x="1889760" y="6377940"/>
            <a:ext cx="2194832" cy="261610"/>
          </a:xfrm>
          <a:prstGeom prst="rect">
            <a:avLst/>
          </a:prstGeom>
          <a:noFill/>
        </p:spPr>
        <p:txBody>
          <a:bodyPr wrap="none" rtlCol="0">
            <a:spAutoFit/>
          </a:bodyPr>
          <a:lstStyle/>
          <a:p>
            <a:r>
              <a:rPr lang="en-US" sz="1100" dirty="0" smtClean="0">
                <a:solidFill>
                  <a:schemeClr val="bg1">
                    <a:lumMod val="95000"/>
                  </a:schemeClr>
                </a:solidFill>
              </a:rPr>
              <a:t>Photo </a:t>
            </a:r>
            <a:r>
              <a:rPr lang="en-US" sz="1100" dirty="0">
                <a:solidFill>
                  <a:schemeClr val="bg1"/>
                </a:solidFill>
              </a:rPr>
              <a:t>courtesy of</a:t>
            </a:r>
            <a:r>
              <a:rPr lang="en-US" sz="1100" dirty="0" smtClean="0">
                <a:solidFill>
                  <a:schemeClr val="bg1">
                    <a:lumMod val="95000"/>
                  </a:schemeClr>
                </a:solidFill>
              </a:rPr>
              <a:t> john.d.mcdonald</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554162"/>
          </a:xfrm>
        </p:spPr>
        <p:txBody>
          <a:bodyPr>
            <a:normAutofit/>
          </a:bodyPr>
          <a:lstStyle/>
          <a:p>
            <a:r>
              <a:rPr lang="en-US" sz="4000" dirty="0" smtClean="0">
                <a:latin typeface="Arial"/>
              </a:rPr>
              <a:t>Survey your site before making a pesticide application.</a:t>
            </a:r>
            <a:endParaRPr lang="en-US" sz="4000" dirty="0"/>
          </a:p>
        </p:txBody>
      </p:sp>
      <p:pic>
        <p:nvPicPr>
          <p:cNvPr id="11268" name="Picture 4" descr="http://farm1.staticflickr.com/35/69699786_fbd187b39e.jpg"/>
          <p:cNvPicPr>
            <a:picLocks noChangeAspect="1" noChangeArrowheads="1"/>
          </p:cNvPicPr>
          <p:nvPr/>
        </p:nvPicPr>
        <p:blipFill>
          <a:blip r:embed="rId4" cstate="print"/>
          <a:srcRect/>
          <a:stretch>
            <a:fillRect/>
          </a:stretch>
        </p:blipFill>
        <p:spPr bwMode="auto">
          <a:xfrm>
            <a:off x="1180299" y="2133600"/>
            <a:ext cx="6820701" cy="4542588"/>
          </a:xfrm>
          <a:prstGeom prst="rect">
            <a:avLst/>
          </a:prstGeom>
          <a:noFill/>
        </p:spPr>
      </p:pic>
      <p:sp>
        <p:nvSpPr>
          <p:cNvPr id="5" name="TextBox 4"/>
          <p:cNvSpPr txBox="1"/>
          <p:nvPr/>
        </p:nvSpPr>
        <p:spPr>
          <a:xfrm>
            <a:off x="6224998" y="6398270"/>
            <a:ext cx="1806905" cy="261610"/>
          </a:xfrm>
          <a:prstGeom prst="rect">
            <a:avLst/>
          </a:prstGeom>
          <a:noFill/>
        </p:spPr>
        <p:txBody>
          <a:bodyPr wrap="none" rtlCol="0">
            <a:spAutoFit/>
          </a:bodyPr>
          <a:lstStyle/>
          <a:p>
            <a:r>
              <a:rPr lang="en-US" sz="1100" dirty="0" smtClean="0">
                <a:solidFill>
                  <a:schemeClr val="bg1"/>
                </a:solidFill>
              </a:rPr>
              <a:t>Photo </a:t>
            </a:r>
            <a:r>
              <a:rPr lang="en-US" sz="1100" dirty="0">
                <a:solidFill>
                  <a:schemeClr val="bg1"/>
                </a:solidFill>
              </a:rPr>
              <a:t>courtesy of </a:t>
            </a:r>
            <a:r>
              <a:rPr lang="en-US" sz="1100" dirty="0" smtClean="0">
                <a:solidFill>
                  <a:schemeClr val="bg1"/>
                </a:solidFill>
              </a:rPr>
              <a:t>bgreenlee</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8438"/>
            <a:ext cx="8686800" cy="487362"/>
          </a:xfrm>
        </p:spPr>
        <p:txBody>
          <a:bodyPr>
            <a:noAutofit/>
          </a:bodyPr>
          <a:lstStyle/>
          <a:p>
            <a:pPr marR="0" rtl="0"/>
            <a:r>
              <a:rPr lang="en-US" sz="4000" baseline="0" dirty="0" smtClean="0"/>
              <a:t>Find out the depth of the water table.</a:t>
            </a:r>
          </a:p>
        </p:txBody>
      </p:sp>
      <p:pic>
        <p:nvPicPr>
          <p:cNvPr id="10242" name="Picture 2" descr="http://farm3.staticflickr.com/2458/3623949644_ec0e0f9c0f.jpg"/>
          <p:cNvPicPr>
            <a:picLocks noChangeAspect="1" noChangeArrowheads="1"/>
          </p:cNvPicPr>
          <p:nvPr/>
        </p:nvPicPr>
        <p:blipFill>
          <a:blip r:embed="rId4" cstate="print"/>
          <a:srcRect/>
          <a:stretch>
            <a:fillRect/>
          </a:stretch>
        </p:blipFill>
        <p:spPr bwMode="auto">
          <a:xfrm>
            <a:off x="2351227" y="890081"/>
            <a:ext cx="4430573" cy="5891719"/>
          </a:xfrm>
          <a:prstGeom prst="rect">
            <a:avLst/>
          </a:prstGeom>
          <a:noFill/>
        </p:spPr>
      </p:pic>
      <p:sp>
        <p:nvSpPr>
          <p:cNvPr id="5" name="TextBox 4"/>
          <p:cNvSpPr txBox="1"/>
          <p:nvPr/>
        </p:nvSpPr>
        <p:spPr>
          <a:xfrm>
            <a:off x="4610100" y="6520190"/>
            <a:ext cx="2207656" cy="261610"/>
          </a:xfrm>
          <a:prstGeom prst="rect">
            <a:avLst/>
          </a:prstGeom>
          <a:noFill/>
        </p:spPr>
        <p:txBody>
          <a:bodyPr wrap="none" rtlCol="0">
            <a:spAutoFit/>
          </a:bodyPr>
          <a:lstStyle/>
          <a:p>
            <a:r>
              <a:rPr lang="en-US" sz="1100" dirty="0" smtClean="0">
                <a:solidFill>
                  <a:schemeClr val="bg1"/>
                </a:solidFill>
              </a:rPr>
              <a:t>Photo </a:t>
            </a:r>
            <a:r>
              <a:rPr lang="en-US" sz="1100" dirty="0">
                <a:solidFill>
                  <a:schemeClr val="bg1"/>
                </a:solidFill>
              </a:rPr>
              <a:t>courtesy of </a:t>
            </a:r>
            <a:r>
              <a:rPr lang="en-US" sz="1100" dirty="0" smtClean="0">
                <a:solidFill>
                  <a:schemeClr val="bg1"/>
                </a:solidFill>
              </a:rPr>
              <a:t>urbanworkbench</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pPr marR="0" rtl="0"/>
            <a:r>
              <a:rPr lang="en-US" baseline="0" dirty="0" smtClean="0"/>
              <a:t>Do not apply pesticides on steep slopes with compacted soil.</a:t>
            </a:r>
          </a:p>
        </p:txBody>
      </p:sp>
      <p:pic>
        <p:nvPicPr>
          <p:cNvPr id="9218"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143000" y="1825096"/>
            <a:ext cx="6997700" cy="4665133"/>
          </a:xfrm>
          <a:prstGeom prst="rect">
            <a:avLst/>
          </a:prstGeom>
          <a:noFill/>
        </p:spPr>
      </p:pic>
      <p:sp>
        <p:nvSpPr>
          <p:cNvPr id="4" name="TextBox 3"/>
          <p:cNvSpPr txBox="1"/>
          <p:nvPr/>
        </p:nvSpPr>
        <p:spPr>
          <a:xfrm>
            <a:off x="1143000" y="6520190"/>
            <a:ext cx="1611339" cy="261610"/>
          </a:xfrm>
          <a:prstGeom prst="rect">
            <a:avLst/>
          </a:prstGeom>
          <a:noFill/>
        </p:spPr>
        <p:txBody>
          <a:bodyPr wrap="none" rtlCol="0">
            <a:spAutoFit/>
          </a:bodyPr>
          <a:lstStyle/>
          <a:p>
            <a:r>
              <a:rPr lang="en-US" sz="1100" dirty="0" smtClean="0">
                <a:solidFill>
                  <a:schemeClr val="bg1">
                    <a:lumMod val="95000"/>
                  </a:schemeClr>
                </a:solidFill>
              </a:rPr>
              <a:t>Photo </a:t>
            </a:r>
            <a:r>
              <a:rPr lang="en-US" sz="1100" dirty="0">
                <a:solidFill>
                  <a:schemeClr val="bg1"/>
                </a:solidFill>
              </a:rPr>
              <a:t>courtesy of</a:t>
            </a:r>
            <a:r>
              <a:rPr lang="en-US" sz="1100" dirty="0" smtClean="0">
                <a:solidFill>
                  <a:schemeClr val="bg1">
                    <a:lumMod val="95000"/>
                  </a:schemeClr>
                </a:solidFill>
              </a:rPr>
              <a:t> udpslp</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1676400"/>
            <a:ext cx="7315200" cy="4876800"/>
          </a:xfrm>
          <a:prstGeom prst="rect">
            <a:avLst/>
          </a:prstGeom>
        </p:spPr>
      </p:pic>
      <p:sp>
        <p:nvSpPr>
          <p:cNvPr id="6" name="Rectangle 5"/>
          <p:cNvSpPr/>
          <p:nvPr/>
        </p:nvSpPr>
        <p:spPr>
          <a:xfrm>
            <a:off x="762000" y="228600"/>
            <a:ext cx="7696200" cy="1323439"/>
          </a:xfrm>
          <a:prstGeom prst="rect">
            <a:avLst/>
          </a:prstGeom>
        </p:spPr>
        <p:txBody>
          <a:bodyPr wrap="square">
            <a:spAutoFit/>
          </a:bodyPr>
          <a:lstStyle/>
          <a:p>
            <a:pPr algn="ctr"/>
            <a:r>
              <a:rPr lang="en-US" sz="4000" dirty="0" smtClean="0">
                <a:latin typeface="+mj-lt"/>
                <a:cs typeface="Arial" pitchFamily="34" charset="0"/>
              </a:rPr>
              <a:t>Avoid spraying pesticides on and around hard surfaces.</a:t>
            </a:r>
            <a:endParaRPr lang="en-US" sz="4000" dirty="0">
              <a:latin typeface="+mj-lt"/>
              <a:cs typeface="Arial" pitchFamily="34"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39327562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R="0" rtl="0"/>
            <a:r>
              <a:rPr lang="en-US" sz="4000" baseline="0" dirty="0" smtClean="0"/>
              <a:t>Do not apply over storm drains.</a:t>
            </a:r>
          </a:p>
        </p:txBody>
      </p:sp>
      <p:pic>
        <p:nvPicPr>
          <p:cNvPr id="7170" name="Picture 2" descr="http://farm5.staticflickr.com/4113/4997954114_c6bde64ee1.jpg"/>
          <p:cNvPicPr>
            <a:picLocks noChangeAspect="1" noChangeArrowheads="1"/>
          </p:cNvPicPr>
          <p:nvPr/>
        </p:nvPicPr>
        <p:blipFill>
          <a:blip r:embed="rId4" cstate="print"/>
          <a:srcRect/>
          <a:stretch>
            <a:fillRect/>
          </a:stretch>
        </p:blipFill>
        <p:spPr bwMode="auto">
          <a:xfrm>
            <a:off x="1219200" y="1485900"/>
            <a:ext cx="6781800" cy="5086350"/>
          </a:xfrm>
          <a:prstGeom prst="rect">
            <a:avLst/>
          </a:prstGeom>
          <a:noFill/>
        </p:spPr>
      </p:pic>
      <p:sp>
        <p:nvSpPr>
          <p:cNvPr id="4" name="TextBox 3"/>
          <p:cNvSpPr txBox="1"/>
          <p:nvPr/>
        </p:nvSpPr>
        <p:spPr>
          <a:xfrm>
            <a:off x="1196340" y="6337310"/>
            <a:ext cx="2420856" cy="261610"/>
          </a:xfrm>
          <a:prstGeom prst="rect">
            <a:avLst/>
          </a:prstGeom>
          <a:noFill/>
        </p:spPr>
        <p:txBody>
          <a:bodyPr wrap="none" rtlCol="0">
            <a:spAutoFit/>
          </a:bodyPr>
          <a:lstStyle/>
          <a:p>
            <a:r>
              <a:rPr lang="en-US" sz="1100" dirty="0" smtClean="0">
                <a:solidFill>
                  <a:schemeClr val="bg1"/>
                </a:solidFill>
              </a:rPr>
              <a:t>Photo </a:t>
            </a:r>
            <a:r>
              <a:rPr lang="en-US" sz="1100" dirty="0">
                <a:solidFill>
                  <a:schemeClr val="bg1"/>
                </a:solidFill>
              </a:rPr>
              <a:t>courtesy of </a:t>
            </a:r>
            <a:r>
              <a:rPr lang="en-US" sz="1100" dirty="0" smtClean="0">
                <a:solidFill>
                  <a:schemeClr val="bg1"/>
                </a:solidFill>
              </a:rPr>
              <a:t>Crowbeak.Sasquatch</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pPr marR="0" rtl="0"/>
            <a:r>
              <a:rPr lang="en-US" sz="4000" baseline="0" dirty="0" smtClean="0"/>
              <a:t>Establish buffers next to lakes, streams, and other water bodies.</a:t>
            </a:r>
            <a:endParaRPr lang="en-US" sz="4000" baseline="0" dirty="0" smtClean="0">
              <a:latin typeface="Times New Roman"/>
            </a:endParaRPr>
          </a:p>
        </p:txBody>
      </p:sp>
      <p:pic>
        <p:nvPicPr>
          <p:cNvPr id="8194" name="Picture 2" descr="http://farm1.staticflickr.com/22/27697879_508cdabad0.jpg"/>
          <p:cNvPicPr>
            <a:picLocks noChangeAspect="1" noChangeArrowheads="1"/>
          </p:cNvPicPr>
          <p:nvPr/>
        </p:nvPicPr>
        <p:blipFill>
          <a:blip r:embed="rId4" cstate="print"/>
          <a:srcRect/>
          <a:stretch>
            <a:fillRect/>
          </a:stretch>
        </p:blipFill>
        <p:spPr bwMode="auto">
          <a:xfrm>
            <a:off x="1295400" y="1676400"/>
            <a:ext cx="6596190" cy="4933951"/>
          </a:xfrm>
          <a:prstGeom prst="rect">
            <a:avLst/>
          </a:prstGeom>
          <a:noFill/>
        </p:spPr>
      </p:pic>
      <p:sp>
        <p:nvSpPr>
          <p:cNvPr id="4" name="TextBox 3"/>
          <p:cNvSpPr txBox="1"/>
          <p:nvPr/>
        </p:nvSpPr>
        <p:spPr>
          <a:xfrm>
            <a:off x="6248400" y="6355080"/>
            <a:ext cx="1686680" cy="261610"/>
          </a:xfrm>
          <a:prstGeom prst="rect">
            <a:avLst/>
          </a:prstGeom>
          <a:noFill/>
        </p:spPr>
        <p:txBody>
          <a:bodyPr wrap="none" rtlCol="0">
            <a:spAutoFit/>
          </a:bodyPr>
          <a:lstStyle/>
          <a:p>
            <a:r>
              <a:rPr lang="en-US" sz="1100" dirty="0" smtClean="0">
                <a:solidFill>
                  <a:schemeClr val="bg1">
                    <a:lumMod val="95000"/>
                  </a:schemeClr>
                </a:solidFill>
              </a:rPr>
              <a:t>Photo </a:t>
            </a:r>
            <a:r>
              <a:rPr lang="en-US" sz="1100" dirty="0">
                <a:solidFill>
                  <a:schemeClr val="bg1"/>
                </a:solidFill>
              </a:rPr>
              <a:t>courtesy of</a:t>
            </a:r>
            <a:r>
              <a:rPr lang="en-US" sz="1100" dirty="0" smtClean="0">
                <a:solidFill>
                  <a:schemeClr val="bg1">
                    <a:lumMod val="95000"/>
                  </a:schemeClr>
                </a:solidFill>
              </a:rPr>
              <a:t> esteban</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249362"/>
          </a:xfrm>
        </p:spPr>
        <p:txBody>
          <a:bodyPr>
            <a:normAutofit/>
          </a:bodyPr>
          <a:lstStyle/>
          <a:p>
            <a:r>
              <a:rPr lang="en-US" sz="3400" dirty="0" smtClean="0">
                <a:latin typeface="Arial"/>
              </a:rPr>
              <a:t>Choose the least hazardous, most effective product and application technique.</a:t>
            </a:r>
            <a:endParaRPr lang="en-US" sz="3400" dirty="0"/>
          </a:p>
        </p:txBody>
      </p:sp>
      <p:pic>
        <p:nvPicPr>
          <p:cNvPr id="145410" name="Picture 2" descr="http://www.ighort.co.uk/images/Miscel4.jpg"/>
          <p:cNvPicPr>
            <a:picLocks noChangeAspect="1" noChangeArrowheads="1"/>
          </p:cNvPicPr>
          <p:nvPr/>
        </p:nvPicPr>
        <p:blipFill>
          <a:blip r:embed="rId4" cstate="print"/>
          <a:srcRect/>
          <a:stretch>
            <a:fillRect/>
          </a:stretch>
        </p:blipFill>
        <p:spPr bwMode="auto">
          <a:xfrm>
            <a:off x="1905000" y="1676400"/>
            <a:ext cx="5562600" cy="5017490"/>
          </a:xfrm>
          <a:prstGeom prst="rect">
            <a:avLst/>
          </a:prstGeom>
          <a:noFill/>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Use IPM and best management practices to protect</a:t>
            </a:r>
            <a:r>
              <a:rPr lang="en-US" dirty="0" smtClean="0"/>
              <a:t> water</a:t>
            </a:r>
            <a:r>
              <a:rPr lang="en-US" baseline="0" dirty="0" smtClean="0"/>
              <a:t>.</a:t>
            </a:r>
          </a:p>
        </p:txBody>
      </p:sp>
      <p:pic>
        <p:nvPicPr>
          <p:cNvPr id="4" name="Picture 3" descr="IMGP1297.JPG"/>
          <p:cNvPicPr>
            <a:picLocks noChangeAspect="1"/>
          </p:cNvPicPr>
          <p:nvPr/>
        </p:nvPicPr>
        <p:blipFill>
          <a:blip r:embed="rId4" cstate="print"/>
          <a:srcRect l="30833" t="18889" r="8333" b="7778"/>
          <a:stretch>
            <a:fillRect/>
          </a:stretch>
        </p:blipFill>
        <p:spPr>
          <a:xfrm>
            <a:off x="1828800" y="1676400"/>
            <a:ext cx="5436755" cy="4915422"/>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6" name="Picture 1"/>
          <p:cNvPicPr>
            <a:picLocks noChangeAspect="1" noChangeArrowheads="1"/>
          </p:cNvPicPr>
          <p:nvPr/>
        </p:nvPicPr>
        <p:blipFill>
          <a:blip r:embed="rId6" cstate="print"/>
          <a:srcRect/>
          <a:stretch>
            <a:fillRect/>
          </a:stretch>
        </p:blipFill>
        <p:spPr bwMode="auto">
          <a:xfrm>
            <a:off x="1162944" y="1633031"/>
            <a:ext cx="6729040" cy="5046780"/>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pPr marR="0" rtl="0"/>
            <a:r>
              <a:rPr lang="en-US" sz="4000" baseline="0" dirty="0" smtClean="0"/>
              <a:t>Read the label, paying particular attention to environmental precautions.</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2040" y="2006600"/>
            <a:ext cx="7048500" cy="46990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Follow label rates and application intervals.</a:t>
            </a:r>
          </a:p>
        </p:txBody>
      </p:sp>
      <p:pic>
        <p:nvPicPr>
          <p:cNvPr id="4102" name="Picture 6" descr="http://apps.rhs.org.uk/advice/ACEImages/PUB0009020_204518.jpg"/>
          <p:cNvPicPr>
            <a:picLocks noChangeAspect="1" noChangeArrowheads="1"/>
          </p:cNvPicPr>
          <p:nvPr/>
        </p:nvPicPr>
        <p:blipFill>
          <a:blip r:embed="rId4" cstate="print"/>
          <a:srcRect/>
          <a:stretch>
            <a:fillRect/>
          </a:stretch>
        </p:blipFill>
        <p:spPr bwMode="auto">
          <a:xfrm>
            <a:off x="1066800" y="1752600"/>
            <a:ext cx="7200897" cy="4800600"/>
          </a:xfrm>
          <a:prstGeom prst="rect">
            <a:avLst/>
          </a:prstGeom>
          <a:noFill/>
        </p:spPr>
      </p:pic>
      <p:sp>
        <p:nvSpPr>
          <p:cNvPr id="9" name="TextBox 8"/>
          <p:cNvSpPr txBox="1"/>
          <p:nvPr/>
        </p:nvSpPr>
        <p:spPr>
          <a:xfrm rot="16200000">
            <a:off x="141055" y="5404156"/>
            <a:ext cx="2082621" cy="261610"/>
          </a:xfrm>
          <a:prstGeom prst="rect">
            <a:avLst/>
          </a:prstGeom>
          <a:noFill/>
        </p:spPr>
        <p:txBody>
          <a:bodyPr wrap="none" rtlCol="0">
            <a:spAutoFit/>
          </a:bodyPr>
          <a:lstStyle/>
          <a:p>
            <a:r>
              <a:rPr lang="en-US" sz="1100" dirty="0" smtClean="0">
                <a:solidFill>
                  <a:schemeClr val="bg1"/>
                </a:solidFill>
              </a:rPr>
              <a:t>Photo </a:t>
            </a:r>
            <a:r>
              <a:rPr lang="en-US" sz="1100" dirty="0">
                <a:solidFill>
                  <a:schemeClr val="bg1"/>
                </a:solidFill>
              </a:rPr>
              <a:t>courtesy of </a:t>
            </a:r>
            <a:r>
              <a:rPr lang="en-US" sz="1100" dirty="0" smtClean="0">
                <a:solidFill>
                  <a:schemeClr val="bg1"/>
                </a:solidFill>
              </a:rPr>
              <a:t>John Trenholm</a:t>
            </a:r>
            <a:endParaRPr lang="en-US" sz="1100" dirty="0">
              <a:solidFill>
                <a:schemeClr val="bg1"/>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R="0" rtl="0"/>
            <a:r>
              <a:rPr lang="en-US" baseline="0" dirty="0" smtClean="0"/>
              <a:t>Always calibrate and maintain your equipment.</a:t>
            </a:r>
          </a:p>
        </p:txBody>
      </p:sp>
      <p:pic>
        <p:nvPicPr>
          <p:cNvPr id="3078" name="Picture 6" descr="http://farm8.staticflickr.com/7008/6506849327_e7e34bfa65.jpg"/>
          <p:cNvPicPr>
            <a:picLocks noChangeAspect="1" noChangeArrowheads="1"/>
          </p:cNvPicPr>
          <p:nvPr/>
        </p:nvPicPr>
        <p:blipFill>
          <a:blip r:embed="rId4" cstate="print"/>
          <a:srcRect/>
          <a:stretch>
            <a:fillRect/>
          </a:stretch>
        </p:blipFill>
        <p:spPr bwMode="auto">
          <a:xfrm>
            <a:off x="1295400" y="1676400"/>
            <a:ext cx="6591300" cy="4943475"/>
          </a:xfrm>
          <a:prstGeom prst="rect">
            <a:avLst/>
          </a:prstGeom>
          <a:noFill/>
        </p:spPr>
      </p:pic>
      <p:sp>
        <p:nvSpPr>
          <p:cNvPr id="6" name="TextBox 5"/>
          <p:cNvSpPr txBox="1"/>
          <p:nvPr/>
        </p:nvSpPr>
        <p:spPr>
          <a:xfrm>
            <a:off x="1264920" y="6383030"/>
            <a:ext cx="1779654" cy="261610"/>
          </a:xfrm>
          <a:prstGeom prst="rect">
            <a:avLst/>
          </a:prstGeom>
          <a:noFill/>
        </p:spPr>
        <p:txBody>
          <a:bodyPr wrap="none" rtlCol="0">
            <a:spAutoFit/>
          </a:bodyPr>
          <a:lstStyle/>
          <a:p>
            <a:r>
              <a:rPr lang="en-US" sz="1100" dirty="0" smtClean="0">
                <a:solidFill>
                  <a:schemeClr val="bg1">
                    <a:lumMod val="95000"/>
                  </a:schemeClr>
                </a:solidFill>
              </a:rPr>
              <a:t>Photo </a:t>
            </a:r>
            <a:r>
              <a:rPr lang="en-US" sz="1100" dirty="0">
                <a:solidFill>
                  <a:schemeClr val="bg1"/>
                </a:solidFill>
              </a:rPr>
              <a:t>courtesy of</a:t>
            </a:r>
            <a:r>
              <a:rPr lang="en-US" sz="1100" dirty="0" smtClean="0">
                <a:solidFill>
                  <a:schemeClr val="bg1">
                    <a:lumMod val="95000"/>
                  </a:schemeClr>
                </a:solidFill>
              </a:rPr>
              <a:t> UNL PSEP</a:t>
            </a:r>
            <a:endParaRPr lang="en-US" sz="1100" dirty="0">
              <a:solidFill>
                <a:schemeClr val="bg1">
                  <a:lumMod val="95000"/>
                </a:schemeClr>
              </a:solidFill>
            </a:endParaRPr>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401762"/>
          </a:xfrm>
        </p:spPr>
        <p:txBody>
          <a:bodyPr>
            <a:normAutofit/>
          </a:bodyPr>
          <a:lstStyle/>
          <a:p>
            <a:r>
              <a:rPr lang="en-US" sz="3600" dirty="0" smtClean="0">
                <a:latin typeface="Arial"/>
              </a:rPr>
              <a:t>Manage irrigation to reduce the chance of pesticides moving into water.</a:t>
            </a:r>
            <a:endParaRPr lang="en-US" sz="36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0" y="1847850"/>
            <a:ext cx="6477000" cy="485775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26886423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1600" y="1828800"/>
            <a:ext cx="6553200" cy="4914900"/>
          </a:xfrm>
          <a:prstGeom prst="rect">
            <a:avLst/>
          </a:prstGeom>
        </p:spPr>
      </p:pic>
      <p:sp>
        <p:nvSpPr>
          <p:cNvPr id="5" name="Rectangle 4"/>
          <p:cNvSpPr/>
          <p:nvPr/>
        </p:nvSpPr>
        <p:spPr>
          <a:xfrm>
            <a:off x="0" y="228600"/>
            <a:ext cx="9144000" cy="1323439"/>
          </a:xfrm>
          <a:prstGeom prst="rect">
            <a:avLst/>
          </a:prstGeom>
        </p:spPr>
        <p:txBody>
          <a:bodyPr wrap="square">
            <a:spAutoFit/>
          </a:bodyPr>
          <a:lstStyle/>
          <a:p>
            <a:pPr algn="ctr"/>
            <a:r>
              <a:rPr lang="en-US" sz="4000" dirty="0" smtClean="0">
                <a:latin typeface="+mj-lt"/>
                <a:cs typeface="Arial" pitchFamily="34" charset="0"/>
              </a:rPr>
              <a:t>Adjust sprinkler heads so that water is applied only on vegetation.</a:t>
            </a:r>
            <a:endParaRPr lang="en-US" sz="4000" dirty="0">
              <a:latin typeface="+mj-lt"/>
              <a:cs typeface="Arial" pitchFamily="34" charset="0"/>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26886423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8001000" cy="1323439"/>
          </a:xfrm>
          <a:prstGeom prst="rect">
            <a:avLst/>
          </a:prstGeom>
        </p:spPr>
        <p:txBody>
          <a:bodyPr wrap="square">
            <a:spAutoFit/>
          </a:bodyPr>
          <a:lstStyle/>
          <a:p>
            <a:pPr algn="ctr"/>
            <a:r>
              <a:rPr lang="en-US" sz="4000" dirty="0" smtClean="0">
                <a:latin typeface="+mj-lt"/>
                <a:cs typeface="Arial" pitchFamily="34" charset="0"/>
              </a:rPr>
              <a:t>Establish a buffer between the lawn and the sidewalk or street.</a:t>
            </a:r>
          </a:p>
        </p:txBody>
      </p:sp>
      <p:pic>
        <p:nvPicPr>
          <p:cNvPr id="3" name="Picture 2" descr="100_2344.JPG"/>
          <p:cNvPicPr>
            <a:picLocks noChangeAspect="1"/>
          </p:cNvPicPr>
          <p:nvPr/>
        </p:nvPicPr>
        <p:blipFill>
          <a:blip r:embed="rId4" cstate="print"/>
          <a:stretch>
            <a:fillRect/>
          </a:stretch>
        </p:blipFill>
        <p:spPr>
          <a:xfrm>
            <a:off x="1676400" y="1962150"/>
            <a:ext cx="6019800" cy="451485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457200"/>
            <a:ext cx="8001000" cy="1323439"/>
          </a:xfrm>
          <a:prstGeom prst="rect">
            <a:avLst/>
          </a:prstGeom>
        </p:spPr>
        <p:txBody>
          <a:bodyPr wrap="square">
            <a:spAutoFit/>
          </a:bodyPr>
          <a:lstStyle/>
          <a:p>
            <a:pPr algn="ctr"/>
            <a:r>
              <a:rPr lang="en-US" sz="4000" dirty="0" smtClean="0">
                <a:latin typeface="+mj-lt"/>
                <a:cs typeface="Arial" pitchFamily="34" charset="0"/>
              </a:rPr>
              <a:t>Install rain gardens to allow runoff to soak into the ground.</a:t>
            </a:r>
          </a:p>
        </p:txBody>
      </p:sp>
      <p:pic>
        <p:nvPicPr>
          <p:cNvPr id="128002" name="Picture 2" descr="http://farm8.staticflickr.com/7160/6506890111_13a3b3b20e.jpg"/>
          <p:cNvPicPr>
            <a:picLocks noChangeAspect="1" noChangeArrowheads="1"/>
          </p:cNvPicPr>
          <p:nvPr/>
        </p:nvPicPr>
        <p:blipFill>
          <a:blip r:embed="rId4" cstate="print"/>
          <a:srcRect/>
          <a:stretch>
            <a:fillRect/>
          </a:stretch>
        </p:blipFill>
        <p:spPr bwMode="auto">
          <a:xfrm>
            <a:off x="1752600" y="1981200"/>
            <a:ext cx="6096000" cy="4572000"/>
          </a:xfrm>
          <a:prstGeom prst="rect">
            <a:avLst/>
          </a:prstGeom>
          <a:noFill/>
        </p:spPr>
      </p:pic>
      <p:sp>
        <p:nvSpPr>
          <p:cNvPr id="7" name="TextBox 6"/>
          <p:cNvSpPr txBox="1"/>
          <p:nvPr/>
        </p:nvSpPr>
        <p:spPr>
          <a:xfrm>
            <a:off x="1725969" y="6314450"/>
            <a:ext cx="1779654" cy="261610"/>
          </a:xfrm>
          <a:prstGeom prst="rect">
            <a:avLst/>
          </a:prstGeom>
          <a:noFill/>
        </p:spPr>
        <p:txBody>
          <a:bodyPr wrap="none" rtlCol="0">
            <a:spAutoFit/>
          </a:bodyPr>
          <a:lstStyle/>
          <a:p>
            <a:r>
              <a:rPr lang="en-US" sz="1100" dirty="0" smtClean="0">
                <a:solidFill>
                  <a:schemeClr val="bg1">
                    <a:lumMod val="95000"/>
                  </a:schemeClr>
                </a:solidFill>
              </a:rPr>
              <a:t>Photo </a:t>
            </a:r>
            <a:r>
              <a:rPr lang="en-US" sz="1100" dirty="0">
                <a:solidFill>
                  <a:schemeClr val="bg1"/>
                </a:solidFill>
              </a:rPr>
              <a:t>courtesy of</a:t>
            </a:r>
            <a:r>
              <a:rPr lang="en-US" sz="1100" dirty="0" smtClean="0">
                <a:solidFill>
                  <a:schemeClr val="bg1">
                    <a:lumMod val="95000"/>
                  </a:schemeClr>
                </a:solidFill>
              </a:rPr>
              <a:t> UNL PSEP</a:t>
            </a:r>
            <a:endParaRPr lang="en-US" sz="1100" dirty="0">
              <a:solidFill>
                <a:schemeClr val="bg1">
                  <a:lumMod val="95000"/>
                </a:schemeClr>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extLst>
      <p:ext uri="{BB962C8B-B14F-4D97-AF65-F5344CB8AC3E}">
        <p14:creationId xmlns:p14="http://schemas.microsoft.com/office/powerpoint/2010/main" val="25969432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249362"/>
          </a:xfrm>
        </p:spPr>
        <p:txBody>
          <a:bodyPr>
            <a:noAutofit/>
          </a:bodyPr>
          <a:lstStyle/>
          <a:p>
            <a:r>
              <a:rPr lang="en-US" sz="4000" dirty="0" smtClean="0">
                <a:latin typeface="Arial"/>
              </a:rPr>
              <a:t>Local and regional resources are available.</a:t>
            </a:r>
            <a:endParaRPr lang="en-US" sz="4000" dirty="0"/>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95400" y="1905000"/>
            <a:ext cx="6515100" cy="4343400"/>
          </a:xfrm>
          <a:prstGeom prst="rect">
            <a:avLst/>
          </a:prstGeom>
        </p:spPr>
      </p:pic>
      <p:sp>
        <p:nvSpPr>
          <p:cNvPr id="4" name="TextBox 3"/>
          <p:cNvSpPr txBox="1"/>
          <p:nvPr/>
        </p:nvSpPr>
        <p:spPr>
          <a:xfrm>
            <a:off x="1264920" y="6009650"/>
            <a:ext cx="1676400" cy="261610"/>
          </a:xfrm>
          <a:prstGeom prst="rect">
            <a:avLst/>
          </a:prstGeom>
          <a:noFill/>
          <a:ln>
            <a:noFill/>
          </a:ln>
        </p:spPr>
        <p:txBody>
          <a:bodyPr wrap="square" rtlCol="0">
            <a:spAutoFit/>
          </a:bodyPr>
          <a:lstStyle/>
          <a:p>
            <a:r>
              <a:rPr lang="en-US" sz="1100" dirty="0" smtClean="0">
                <a:solidFill>
                  <a:schemeClr val="bg1"/>
                </a:solidFill>
              </a:rPr>
              <a:t>Photo </a:t>
            </a:r>
            <a:r>
              <a:rPr lang="en-US" sz="1100" dirty="0">
                <a:solidFill>
                  <a:schemeClr val="bg1"/>
                </a:solidFill>
              </a:rPr>
              <a:t>courtesy of </a:t>
            </a:r>
            <a:r>
              <a:rPr lang="en-US" sz="1100" dirty="0" smtClean="0">
                <a:solidFill>
                  <a:schemeClr val="bg1"/>
                </a:solidFill>
              </a:rPr>
              <a:t>UC ANR</a:t>
            </a:r>
            <a:endParaRPr lang="en-US" sz="1100" dirty="0">
              <a:solidFill>
                <a:schemeClr val="bg1"/>
              </a:solidFill>
            </a:endParaRPr>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custDataLst>
      <p:tags r:id="rId1"/>
    </p:custData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9190" y="6514940"/>
            <a:ext cx="414508" cy="350626"/>
          </a:xfrm>
          <a:prstGeom prst="rect">
            <a:avLst/>
          </a:prstGeom>
        </p:spPr>
      </p:pic>
      <p:sp>
        <p:nvSpPr>
          <p:cNvPr id="3" name="TextBox 2"/>
          <p:cNvSpPr txBox="1"/>
          <p:nvPr/>
        </p:nvSpPr>
        <p:spPr>
          <a:xfrm>
            <a:off x="758142" y="298167"/>
            <a:ext cx="7627716" cy="1569660"/>
          </a:xfrm>
          <a:prstGeom prst="rect">
            <a:avLst/>
          </a:prstGeom>
          <a:noFill/>
        </p:spPr>
        <p:txBody>
          <a:bodyPr wrap="square" rtlCol="0">
            <a:spAutoFit/>
          </a:bodyPr>
          <a:lstStyle/>
          <a:p>
            <a:pPr algn="ctr"/>
            <a:r>
              <a:rPr lang="en-US" sz="3200" dirty="0" smtClean="0"/>
              <a:t>The Western IPM Center would like to thank the following people for their assistance reviewing this training module: </a:t>
            </a:r>
            <a:endParaRPr lang="en-US" sz="3200" dirty="0"/>
          </a:p>
        </p:txBody>
      </p:sp>
      <p:sp>
        <p:nvSpPr>
          <p:cNvPr id="9" name="Rectangle 8"/>
          <p:cNvSpPr/>
          <p:nvPr/>
        </p:nvSpPr>
        <p:spPr>
          <a:xfrm>
            <a:off x="544606" y="2365054"/>
            <a:ext cx="8054788" cy="3416320"/>
          </a:xfrm>
          <a:prstGeom prst="rect">
            <a:avLst/>
          </a:prstGeom>
        </p:spPr>
        <p:txBody>
          <a:bodyPr wrap="square">
            <a:spAutoFit/>
          </a:bodyPr>
          <a:lstStyle/>
          <a:p>
            <a:r>
              <a:rPr lang="en-US" sz="2400" dirty="0" smtClean="0"/>
              <a:t>Eric </a:t>
            </a:r>
            <a:r>
              <a:rPr lang="en-US" sz="2400" dirty="0" err="1"/>
              <a:t>Bernsten</a:t>
            </a:r>
            <a:r>
              <a:rPr lang="en-US" sz="2400" dirty="0"/>
              <a:t>, California State Water Resources Control Board</a:t>
            </a:r>
          </a:p>
          <a:p>
            <a:r>
              <a:rPr lang="en-US" sz="2400" dirty="0"/>
              <a:t>Herb Bolton, National Institute of Food and Agriculture</a:t>
            </a:r>
          </a:p>
          <a:p>
            <a:r>
              <a:rPr lang="en-US" sz="2400" dirty="0"/>
              <a:t>Wayne Buhler, North Carolina State University</a:t>
            </a:r>
          </a:p>
          <a:p>
            <a:r>
              <a:rPr lang="en-US" sz="2400" dirty="0"/>
              <a:t>Aimee Code, Northwest Center for Alternatives to Pesticides</a:t>
            </a:r>
          </a:p>
          <a:p>
            <a:r>
              <a:rPr lang="en-US" sz="2400" dirty="0" smtClean="0"/>
              <a:t>Kevin </a:t>
            </a:r>
            <a:r>
              <a:rPr lang="en-US" sz="2400" dirty="0"/>
              <a:t>Masterson, Oregon Department of Agriculture</a:t>
            </a:r>
          </a:p>
          <a:p>
            <a:r>
              <a:rPr lang="en-US" sz="2400" dirty="0"/>
              <a:t>Kelly McLain, Washington State Department of Agriculture</a:t>
            </a:r>
          </a:p>
          <a:p>
            <a:r>
              <a:rPr lang="en-US" sz="2400" dirty="0"/>
              <a:t>Bob Simmons, Washington State University</a:t>
            </a:r>
          </a:p>
          <a:p>
            <a:r>
              <a:rPr lang="en-US" sz="2400" dirty="0"/>
              <a:t>Andrew Sutherland, University of California</a:t>
            </a:r>
          </a:p>
          <a:p>
            <a:r>
              <a:rPr lang="en-US" sz="2400" dirty="0"/>
              <a:t>Sherman </a:t>
            </a:r>
            <a:r>
              <a:rPr lang="en-US" sz="2400" dirty="0" err="1"/>
              <a:t>Takatori</a:t>
            </a:r>
            <a:r>
              <a:rPr lang="en-US" sz="2400" dirty="0"/>
              <a:t>, Idaho State Department of Agriculture</a:t>
            </a:r>
          </a:p>
        </p:txBody>
      </p:sp>
    </p:spTree>
    <p:extLst>
      <p:ext uri="{BB962C8B-B14F-4D97-AF65-F5344CB8AC3E}">
        <p14:creationId xmlns:p14="http://schemas.microsoft.com/office/powerpoint/2010/main" val="3292139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152400"/>
            <a:ext cx="4191000" cy="6248400"/>
          </a:xfrm>
        </p:spPr>
        <p:txBody>
          <a:bodyPr>
            <a:normAutofit/>
          </a:bodyPr>
          <a:lstStyle/>
          <a:p>
            <a:r>
              <a:rPr lang="en-US" dirty="0" smtClean="0">
                <a:latin typeface="Arial" pitchFamily="34" charset="0"/>
                <a:cs typeface="Arial" pitchFamily="34" charset="0"/>
              </a:rPr>
              <a:t>How can pesticides get into water?</a:t>
            </a:r>
            <a:endParaRPr lang="en-US" dirty="0">
              <a:latin typeface="Arial" pitchFamily="34" charset="0"/>
              <a:cs typeface="Arial" pitchFamily="34" charset="0"/>
            </a:endParaRPr>
          </a:p>
        </p:txBody>
      </p:sp>
      <p:sp>
        <p:nvSpPr>
          <p:cNvPr id="5" name="TextBox 4"/>
          <p:cNvSpPr txBox="1"/>
          <p:nvPr/>
        </p:nvSpPr>
        <p:spPr>
          <a:xfrm>
            <a:off x="345518" y="6154430"/>
            <a:ext cx="1742785" cy="261610"/>
          </a:xfrm>
          <a:prstGeom prst="rect">
            <a:avLst/>
          </a:prstGeom>
          <a:noFill/>
          <a:ln>
            <a:noFill/>
          </a:ln>
        </p:spPr>
        <p:txBody>
          <a:bodyPr wrap="none" rtlCol="0">
            <a:spAutoFit/>
          </a:bodyPr>
          <a:lstStyle/>
          <a:p>
            <a:r>
              <a:rPr lang="en-US" sz="1100" dirty="0" smtClean="0">
                <a:solidFill>
                  <a:schemeClr val="bg1"/>
                </a:solidFill>
              </a:rPr>
              <a:t>Photo courtesy of gmeador</a:t>
            </a:r>
            <a:endParaRPr lang="en-US" sz="1100" dirty="0">
              <a:solidFill>
                <a:schemeClr val="bg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7" name="Picture 1"/>
          <p:cNvPicPr>
            <a:picLocks noChangeAspect="1" noChangeArrowheads="1"/>
          </p:cNvPicPr>
          <p:nvPr/>
        </p:nvPicPr>
        <p:blipFill>
          <a:blip r:embed="rId5" cstate="print"/>
          <a:srcRect l="27193" t="672" r="24248"/>
          <a:stretch>
            <a:fillRect/>
          </a:stretch>
        </p:blipFill>
        <p:spPr bwMode="auto">
          <a:xfrm>
            <a:off x="70340" y="196947"/>
            <a:ext cx="4572000" cy="6234723"/>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1"/>
          <p:cNvSpPr txBox="1">
            <a:spLocks/>
          </p:cNvSpPr>
          <p:nvPr/>
        </p:nvSpPr>
        <p:spPr>
          <a:xfrm>
            <a:off x="457200" y="274638"/>
            <a:ext cx="8229600" cy="1143000"/>
          </a:xfrm>
          <a:prstGeom prst="rect">
            <a:avLst/>
          </a:prstGeom>
          <a:solidFill>
            <a:schemeClr val="accent4"/>
          </a:solidFill>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bg1"/>
                </a:solidFill>
                <a:effectLst/>
                <a:uLnTx/>
                <a:uFillTx/>
                <a:latin typeface="Arial" pitchFamily="34" charset="0"/>
                <a:ea typeface="+mj-ea"/>
                <a:cs typeface="Arial" pitchFamily="34" charset="0"/>
              </a:rPr>
              <a:t>There are several ways that</a:t>
            </a:r>
            <a:r>
              <a:rPr kumimoji="0" lang="en-US" sz="4400" b="0" i="0" u="none" strike="noStrike" kern="1200" cap="none" spc="0" normalizeH="0" noProof="0" dirty="0" smtClean="0">
                <a:ln>
                  <a:noFill/>
                </a:ln>
                <a:solidFill>
                  <a:schemeClr val="bg1"/>
                </a:solidFill>
                <a:effectLst/>
                <a:uLnTx/>
                <a:uFillTx/>
                <a:latin typeface="Arial" pitchFamily="34" charset="0"/>
                <a:ea typeface="+mj-ea"/>
                <a:cs typeface="Arial" pitchFamily="34" charset="0"/>
              </a:rPr>
              <a:t> pesticides get into water.</a:t>
            </a:r>
            <a:endParaRPr kumimoji="0" lang="en-US" sz="4400" b="0" i="0" u="none" strike="noStrike" kern="1200" cap="none" spc="0" normalizeH="0" baseline="0" noProof="0" dirty="0">
              <a:ln>
                <a:noFill/>
              </a:ln>
              <a:solidFill>
                <a:schemeClr val="bg1"/>
              </a:solidFill>
              <a:effectLst/>
              <a:uLnTx/>
              <a:uFillTx/>
              <a:latin typeface="Arial" pitchFamily="34" charset="0"/>
              <a:ea typeface="+mj-ea"/>
              <a:cs typeface="Arial" pitchFamily="34" charset="0"/>
            </a:endParaRPr>
          </a:p>
        </p:txBody>
      </p:sp>
      <p:grpSp>
        <p:nvGrpSpPr>
          <p:cNvPr id="41" name="Group 40"/>
          <p:cNvGrpSpPr/>
          <p:nvPr/>
        </p:nvGrpSpPr>
        <p:grpSpPr>
          <a:xfrm>
            <a:off x="1295400" y="1600200"/>
            <a:ext cx="6248400" cy="4953000"/>
            <a:chOff x="914400" y="2133600"/>
            <a:chExt cx="4279392" cy="3663696"/>
          </a:xfrm>
        </p:grpSpPr>
        <p:pic>
          <p:nvPicPr>
            <p:cNvPr id="33" name="Picture 32" descr="pesticidetolandscape.jpg"/>
            <p:cNvPicPr>
              <a:picLocks noChangeAspect="1"/>
            </p:cNvPicPr>
            <p:nvPr/>
          </p:nvPicPr>
          <p:blipFill>
            <a:blip r:embed="rId3" cstate="print"/>
            <a:stretch>
              <a:fillRect/>
            </a:stretch>
          </p:blipFill>
          <p:spPr>
            <a:xfrm>
              <a:off x="914400" y="2133600"/>
              <a:ext cx="4279392" cy="1773936"/>
            </a:xfrm>
            <a:prstGeom prst="rect">
              <a:avLst/>
            </a:prstGeom>
            <a:ln>
              <a:noFill/>
            </a:ln>
            <a:effectLst>
              <a:softEdge rad="112500"/>
            </a:effectLst>
          </p:spPr>
        </p:pic>
        <p:pic>
          <p:nvPicPr>
            <p:cNvPr id="34" name="Picture 33" descr="sprinkler.jpg"/>
            <p:cNvPicPr>
              <a:picLocks noChangeAspect="1"/>
            </p:cNvPicPr>
            <p:nvPr/>
          </p:nvPicPr>
          <p:blipFill>
            <a:blip r:embed="rId4" cstate="print">
              <a:clrChange>
                <a:clrFrom>
                  <a:srgbClr val="FFFFFF"/>
                </a:clrFrom>
                <a:clrTo>
                  <a:srgbClr val="FFFFFF">
                    <a:alpha val="0"/>
                  </a:srgbClr>
                </a:clrTo>
              </a:clrChange>
            </a:blip>
            <a:stretch>
              <a:fillRect/>
            </a:stretch>
          </p:blipFill>
          <p:spPr>
            <a:xfrm>
              <a:off x="990600" y="2893447"/>
              <a:ext cx="1219200" cy="840353"/>
            </a:xfrm>
            <a:prstGeom prst="rect">
              <a:avLst/>
            </a:prstGeom>
          </p:spPr>
        </p:pic>
        <p:pic>
          <p:nvPicPr>
            <p:cNvPr id="36" name="Picture 35" descr="gutter.jpg"/>
            <p:cNvPicPr>
              <a:picLocks noChangeAspect="1"/>
            </p:cNvPicPr>
            <p:nvPr/>
          </p:nvPicPr>
          <p:blipFill>
            <a:blip r:embed="rId5" cstate="print"/>
            <a:stretch>
              <a:fillRect/>
            </a:stretch>
          </p:blipFill>
          <p:spPr>
            <a:xfrm>
              <a:off x="914400" y="3810000"/>
              <a:ext cx="4270248" cy="420624"/>
            </a:xfrm>
            <a:prstGeom prst="rect">
              <a:avLst/>
            </a:prstGeom>
            <a:ln>
              <a:noFill/>
            </a:ln>
            <a:effectLst>
              <a:softEdge rad="112500"/>
            </a:effectLst>
          </p:spPr>
        </p:pic>
        <p:pic>
          <p:nvPicPr>
            <p:cNvPr id="37" name="Picture 36" descr="runtoocean.jpg"/>
            <p:cNvPicPr>
              <a:picLocks noChangeAspect="1"/>
            </p:cNvPicPr>
            <p:nvPr/>
          </p:nvPicPr>
          <p:blipFill>
            <a:blip r:embed="rId6" cstate="print"/>
            <a:stretch>
              <a:fillRect/>
            </a:stretch>
          </p:blipFill>
          <p:spPr>
            <a:xfrm>
              <a:off x="914400" y="4114800"/>
              <a:ext cx="4279392" cy="1682496"/>
            </a:xfrm>
            <a:prstGeom prst="rect">
              <a:avLst/>
            </a:prstGeom>
            <a:ln>
              <a:noFill/>
            </a:ln>
            <a:effectLst>
              <a:softEdge rad="112500"/>
            </a:effectLst>
          </p:spPr>
        </p:pic>
        <p:sp>
          <p:nvSpPr>
            <p:cNvPr id="38" name="TextBox 37"/>
            <p:cNvSpPr txBox="1"/>
            <p:nvPr/>
          </p:nvSpPr>
          <p:spPr>
            <a:xfrm>
              <a:off x="3657600" y="3124200"/>
              <a:ext cx="1219200" cy="738664"/>
            </a:xfrm>
            <a:prstGeom prst="rect">
              <a:avLst/>
            </a:prstGeom>
            <a:noFill/>
          </p:spPr>
          <p:txBody>
            <a:bodyPr wrap="square" rtlCol="0">
              <a:spAutoFit/>
            </a:bodyPr>
            <a:lstStyle/>
            <a:p>
              <a:r>
                <a:rPr lang="en-US" sz="1400" dirty="0" smtClean="0"/>
                <a:t>Pesticide applied to landscape</a:t>
              </a:r>
              <a:endParaRPr lang="en-US" sz="1400" dirty="0"/>
            </a:p>
          </p:txBody>
        </p:sp>
        <p:sp>
          <p:nvSpPr>
            <p:cNvPr id="39" name="TextBox 38"/>
            <p:cNvSpPr txBox="1"/>
            <p:nvPr/>
          </p:nvSpPr>
          <p:spPr>
            <a:xfrm>
              <a:off x="914400" y="3581400"/>
              <a:ext cx="852492" cy="307777"/>
            </a:xfrm>
            <a:prstGeom prst="rect">
              <a:avLst/>
            </a:prstGeom>
            <a:noFill/>
          </p:spPr>
          <p:txBody>
            <a:bodyPr wrap="none" rtlCol="0">
              <a:spAutoFit/>
            </a:bodyPr>
            <a:lstStyle/>
            <a:p>
              <a:r>
                <a:rPr lang="en-US" sz="1400" dirty="0" smtClean="0"/>
                <a:t>Irrigation</a:t>
              </a:r>
              <a:endParaRPr lang="en-US" sz="1400" dirty="0"/>
            </a:p>
          </p:txBody>
        </p:sp>
        <p:sp>
          <p:nvSpPr>
            <p:cNvPr id="40" name="TextBox 39"/>
            <p:cNvSpPr txBox="1"/>
            <p:nvPr/>
          </p:nvSpPr>
          <p:spPr>
            <a:xfrm>
              <a:off x="2819400" y="4061936"/>
              <a:ext cx="1905000" cy="546384"/>
            </a:xfrm>
            <a:prstGeom prst="rect">
              <a:avLst/>
            </a:prstGeom>
            <a:noFill/>
          </p:spPr>
          <p:txBody>
            <a:bodyPr wrap="square" rtlCol="0">
              <a:spAutoFit/>
            </a:bodyPr>
            <a:lstStyle/>
            <a:p>
              <a:r>
                <a:rPr lang="en-US" sz="1400" dirty="0" smtClean="0"/>
                <a:t>Pesticides can run into gutters, storm drains, and eventually creeks, rivers, or oceans.</a:t>
              </a:r>
              <a:endParaRPr lang="en-US" sz="1400" dirty="0"/>
            </a:p>
          </p:txBody>
        </p:sp>
      </p:grpSp>
      <p:sp>
        <p:nvSpPr>
          <p:cNvPr id="2" name="TextBox 1"/>
          <p:cNvSpPr txBox="1"/>
          <p:nvPr/>
        </p:nvSpPr>
        <p:spPr>
          <a:xfrm>
            <a:off x="4819326" y="6172200"/>
            <a:ext cx="3334074" cy="261610"/>
          </a:xfrm>
          <a:prstGeom prst="rect">
            <a:avLst/>
          </a:prstGeom>
          <a:noFill/>
        </p:spPr>
        <p:txBody>
          <a:bodyPr wrap="square" rtlCol="0">
            <a:spAutoFit/>
          </a:bodyPr>
          <a:lstStyle/>
          <a:p>
            <a:r>
              <a:rPr lang="en-US" sz="1100" dirty="0" smtClean="0">
                <a:solidFill>
                  <a:schemeClr val="bg1"/>
                </a:solidFill>
              </a:rPr>
              <a:t>Graphics used by permission from UC IPM</a:t>
            </a:r>
            <a:endParaRPr lang="en-US" sz="1100" dirty="0">
              <a:solidFill>
                <a:schemeClr val="bg1"/>
              </a:solidFill>
            </a:endParaRPr>
          </a:p>
        </p:txBody>
      </p:sp>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670889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a:noFill/>
        </p:spPr>
        <p:txBody>
          <a:bodyPr>
            <a:noAutofit/>
          </a:bodyPr>
          <a:lstStyle/>
          <a:p>
            <a:r>
              <a:rPr lang="en-US" sz="4000" dirty="0" smtClean="0">
                <a:solidFill>
                  <a:schemeClr val="tx1"/>
                </a:solidFill>
                <a:latin typeface="+mn-lt"/>
                <a:cs typeface="Arial" pitchFamily="34" charset="0"/>
              </a:rPr>
              <a:t>Runoff can move pesticides off site.</a:t>
            </a:r>
            <a:endParaRPr lang="en-US" sz="4000" dirty="0">
              <a:solidFill>
                <a:schemeClr val="tx1"/>
              </a:solidFill>
              <a:latin typeface="+mn-lt"/>
              <a:cs typeface="Arial" pitchFamily="34" charset="0"/>
            </a:endParaRPr>
          </a:p>
        </p:txBody>
      </p:sp>
      <p:pic>
        <p:nvPicPr>
          <p:cNvPr id="10" name="Picture 2" descr="D:\Fire hydrant irrig.tif"/>
          <p:cNvPicPr>
            <a:picLocks noChangeAspect="1" noChangeArrowheads="1"/>
          </p:cNvPicPr>
          <p:nvPr/>
        </p:nvPicPr>
        <p:blipFill>
          <a:blip r:embed="rId3" cstate="print"/>
          <a:srcRect/>
          <a:stretch>
            <a:fillRect/>
          </a:stretch>
        </p:blipFill>
        <p:spPr bwMode="auto">
          <a:xfrm>
            <a:off x="990601" y="1313962"/>
            <a:ext cx="7086599" cy="5315437"/>
          </a:xfrm>
          <a:prstGeom prst="rect">
            <a:avLst/>
          </a:prstGeom>
          <a:noFill/>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spTree>
    <p:extLst>
      <p:ext uri="{BB962C8B-B14F-4D97-AF65-F5344CB8AC3E}">
        <p14:creationId xmlns:p14="http://schemas.microsoft.com/office/powerpoint/2010/main" val="2095809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026" y="76200"/>
            <a:ext cx="8825948" cy="1143000"/>
          </a:xfrm>
          <a:noFill/>
        </p:spPr>
        <p:txBody>
          <a:bodyPr>
            <a:normAutofit fontScale="90000"/>
          </a:bodyPr>
          <a:lstStyle/>
          <a:p>
            <a:r>
              <a:rPr lang="en-US" dirty="0" smtClean="0">
                <a:solidFill>
                  <a:schemeClr val="tx1"/>
                </a:solidFill>
                <a:cs typeface="Arial" pitchFamily="34" charset="0"/>
              </a:rPr>
              <a:t>Pesticides can leach into the water table.</a:t>
            </a:r>
            <a:endParaRPr lang="en-US" dirty="0">
              <a:solidFill>
                <a:schemeClr val="tx1"/>
              </a:solidFill>
              <a:cs typeface="Arial"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24804" y="6477000"/>
            <a:ext cx="426720" cy="361430"/>
          </a:xfrm>
          <a:prstGeom prst="rect">
            <a:avLst/>
          </a:prstGeom>
        </p:spPr>
      </p:pic>
      <p:pic>
        <p:nvPicPr>
          <p:cNvPr id="39937" name="Picture 1" descr="E:\Projects-Research &amp; Extension\Water Quality Curriculum\Images\soil leaching profile.jpg"/>
          <p:cNvPicPr>
            <a:picLocks noChangeAspect="1" noChangeArrowheads="1"/>
          </p:cNvPicPr>
          <p:nvPr/>
        </p:nvPicPr>
        <p:blipFill>
          <a:blip r:embed="rId4" cstate="print"/>
          <a:srcRect/>
          <a:stretch>
            <a:fillRect/>
          </a:stretch>
        </p:blipFill>
        <p:spPr bwMode="auto">
          <a:xfrm>
            <a:off x="2598186" y="1215334"/>
            <a:ext cx="4054475" cy="5414963"/>
          </a:xfrm>
          <a:prstGeom prst="rect">
            <a:avLst/>
          </a:prstGeom>
          <a:noFill/>
        </p:spPr>
      </p:pic>
      <p:sp>
        <p:nvSpPr>
          <p:cNvPr id="8" name="TextBox 7"/>
          <p:cNvSpPr txBox="1"/>
          <p:nvPr/>
        </p:nvSpPr>
        <p:spPr>
          <a:xfrm>
            <a:off x="2590800" y="6205141"/>
            <a:ext cx="1752600" cy="430887"/>
          </a:xfrm>
          <a:prstGeom prst="rect">
            <a:avLst/>
          </a:prstGeom>
          <a:noFill/>
          <a:ln w="19050">
            <a:noFill/>
          </a:ln>
        </p:spPr>
        <p:txBody>
          <a:bodyPr wrap="square" rtlCol="0">
            <a:spAutoFit/>
          </a:bodyPr>
          <a:lstStyle/>
          <a:p>
            <a:r>
              <a:rPr lang="en-US" sz="1100" dirty="0" smtClean="0">
                <a:solidFill>
                  <a:schemeClr val="bg1"/>
                </a:solidFill>
              </a:rPr>
              <a:t>Photo courtesy of </a:t>
            </a:r>
            <a:r>
              <a:rPr lang="en-US" sz="1100" dirty="0">
                <a:solidFill>
                  <a:schemeClr val="bg1"/>
                </a:solidFill>
              </a:rPr>
              <a:t>Kansas Geological Society </a:t>
            </a:r>
          </a:p>
        </p:txBody>
      </p:sp>
    </p:spTree>
    <p:extLst>
      <p:ext uri="{BB962C8B-B14F-4D97-AF65-F5344CB8AC3E}">
        <p14:creationId xmlns:p14="http://schemas.microsoft.com/office/powerpoint/2010/main" val="40379148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2008"/>
  <p:tag name="USESECONDARYMONITOR" val="True"/>
  <p:tag name="ANSWERNOWSTYLE" val="-1"/>
  <p:tag name="RESPCOUNTERFORMAT" val="0"/>
  <p:tag name="NUMRESPONSES" val="1"/>
  <p:tag name="CHARTVALUEFORMAT" val="0%"/>
  <p:tag name="AUTOUPDATEALIASES" val="True"/>
  <p:tag name="RACEANIMATIONSPEED" val="3"/>
  <p:tag name="MAXRESPONDERS" val="5"/>
  <p:tag name="BUBBLEGROUPING" val="3"/>
  <p:tag name="CUSTOMCELLBACKCOLOR1" val="-657956"/>
  <p:tag name="USESCHEMECOLORS" val="True"/>
  <p:tag name="GRIDOPACITY" val="90"/>
  <p:tag name="GRIDPOSITION" val="1"/>
  <p:tag name="CHARTLABELS" val="1"/>
  <p:tag name="INCLUDEPPT" val="True"/>
  <p:tag name="REALTIMEBACKUP" val="False"/>
  <p:tag name="CHARTSCALE" val="True"/>
  <p:tag name="FIBINCLUDEOTHER" val="True"/>
  <p:tag name="PRRESPONSE3" val="8"/>
  <p:tag name="PRRESPONSE7" val="4"/>
  <p:tag name="SHOWFLASHWARNING" val="True"/>
  <p:tag name="SAVECSVWITHSESSION" val="True"/>
  <p:tag name="COUNTDOWNSTYLE" val="-1"/>
  <p:tag name="INPUTSOURCE" val="1"/>
  <p:tag name="AUTOADVANCE" val="False"/>
  <p:tag name="RACEENDPOINTS" val="100"/>
  <p:tag name="TEAMSINLEADERBOARD" val="5"/>
  <p:tag name="DEFAULTNUMTEAMS" val="5"/>
  <p:tag name="CUSTOMCELLBACKCOLOR3" val="-268652"/>
  <p:tag name="DISPLAYDEVICEID" val="True"/>
  <p:tag name="GRIDFONTSIZE" val="12"/>
  <p:tag name="INCLUDENONRESPONDERS" val="False"/>
  <p:tag name="INCORRECTPOINTVALUE" val="0"/>
  <p:tag name="ADVANCEDSETTINGSVIEW" val="False"/>
  <p:tag name="PRRESPONSE1" val="10"/>
  <p:tag name="PRRESPONSE6" val="5"/>
  <p:tag name="ALWAYSOPENPOLL" val="False"/>
  <p:tag name="SHOWBARVISIBLE" val="True"/>
  <p:tag name="ANSWERNOWTEXT" val="Answer Now"/>
  <p:tag name="ALLOWDUPLICATES" val="False"/>
  <p:tag name="ROTATIONINTERVAL" val="2"/>
  <p:tag name="PARTICIPANTSINLEADERBOARD" val="5"/>
  <p:tag name="CUSTOMGRIDBACKCOLOR" val="-722948"/>
  <p:tag name="DISPLAYNAME" val="True"/>
  <p:tag name="GRIDSIZE" val="{Width=800, Height=600}"/>
  <p:tag name="MULTIRESPDIVISOR" val="1"/>
  <p:tag name="ZEROBASED" val="False"/>
  <p:tag name="FIBDISPLAYKEYWORDS" val="True"/>
  <p:tag name="PRRESPONSE8" val="3"/>
  <p:tag name="BULLETTYPE" val="3"/>
  <p:tag name="BACKUPSESSIONS" val="True"/>
  <p:tag name="RACERSMAXDISPLAYED" val="5"/>
  <p:tag name="BUBBLEVALUEFORMAT" val="0.0"/>
  <p:tag name="DISPLAYDEVICENUMBER" val="True"/>
  <p:tag name="CHARTCOLORS" val="0"/>
  <p:tag name="REALTIMEBACKUPPATH" val="(None)"/>
  <p:tag name="PRRESPONSE2" val="9"/>
  <p:tag name="PRRESPONSE10" val="1"/>
  <p:tag name="CSVFORMAT" val="0"/>
  <p:tag name="BACKUPMAINTENANCE" val="7"/>
  <p:tag name="BUBBLENAMEVISIBLE" val="True"/>
  <p:tag name="CUSTOMCELLBACKCOLOR4" val="-8355712"/>
  <p:tag name="RESETCHARTS" val="True"/>
  <p:tag name="FIBDISPLAYRESULTS" val="True"/>
  <p:tag name="PRRESPONSE9" val="2"/>
  <p:tag name="RESPCOUNTERSTYLE" val="-1"/>
  <p:tag name="STDCHART" val="1"/>
  <p:tag name="CUSTOMCELLBACKCOLOR2" val="-13395457"/>
  <p:tag name="ALLOWUSERFEEDBACK" val="True"/>
  <p:tag name="PRRESPONSE4" val="7"/>
  <p:tag name="EXPANDSHOWBAR" val="True"/>
  <p:tag name="SKIPREMAININGRACESLIDES" val="True"/>
  <p:tag name="AUTOSIZEGRID" val="True"/>
  <p:tag name="FIBNUMRESULTS" val="5"/>
  <p:tag name="RESPTABLESTYLE" val="-1"/>
  <p:tag name="CUSTOMCELLFORECOLOR" val="-16777216"/>
  <p:tag name="AUTOADJUSTPARTRANGE" val="True"/>
  <p:tag name="COUNTDOWNSECONDS" val="10"/>
  <p:tag name="POLLINGCYCLE" val="2"/>
  <p:tag name="POWERPOINTVERSION" val="12.0"/>
  <p:tag name="CORRECTPOINTVALUE" val="1"/>
  <p:tag name="BUBBLESIZEVISIBLE" val="True"/>
  <p:tag name="REVIEWONLY" val="False"/>
  <p:tag name="GRIDROTATIONINTERVAL" val="2"/>
  <p:tag name="MMPROD_NEXTUNIQUEID" val="10009"/>
  <p:tag name="PRRESPONSE5" val="6"/>
  <p:tag name="DELIMITERS" val="3.1"/>
  <p:tag name="TPFULLVERSION" val="4.3.2.1178"/>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ow can you protect water when using pesticides?&amp;quot;&quot;/&gt;&lt;property id=&quot;20307&quot; value=&quot;256&quot;/&gt;&lt;/object&gt;&lt;object type=&quot;3&quot; unique_id=&quot;10061&quot;&gt;&lt;property id=&quot;20148&quot; value=&quot;5&quot;/&gt;&lt;property id=&quot;20300&quot; value=&quot;Slide 5 - &amp;quot;How can pesticides get into water?&amp;quot;&quot;/&gt;&lt;property id=&quot;20307&quot; value=&quot;258&quot;/&gt;&lt;/object&gt;&lt;object type=&quot;3&quot; unique_id=&quot;23718&quot;&gt;&lt;property id=&quot;20148&quot; value=&quot;5&quot;/&gt;&lt;property id=&quot;20300&quot; value=&quot;Slide 15 - &amp;quot;Improper pesticide handling can contaminate water.&amp;quot;&quot;/&gt;&lt;property id=&quot;20307&quot; value=&quot;360&quot;/&gt;&lt;/object&gt;&lt;object type=&quot;3&quot; unique_id=&quot;23726&quot;&gt;&lt;property id=&quot;20148&quot; value=&quot;5&quot;/&gt;&lt;property id=&quot;20300&quot; value=&quot;Slide 4 - &amp;quot;Use IPM and best management practices to protect water.&amp;quot;&quot;/&gt;&lt;property id=&quot;20307&quot; value=&quot;391&quot;/&gt;&lt;/object&gt;&lt;object type=&quot;3&quot; unique_id=&quot;23727&quot;&gt;&lt;property id=&quot;20148&quot; value=&quot;5&quot;/&gt;&lt;property id=&quot;20300&quot; value=&quot;Slide 3 - &amp;quot;Pesticide use and good water quality are compatible.&amp;quot;&quot;/&gt;&lt;property id=&quot;20307&quot; value=&quot;392&quot;/&gt;&lt;/object&gt;&lt;object type=&quot;3&quot; unique_id=&quot;23729&quot;&gt;&lt;property id=&quot;20148&quot; value=&quot;5&quot;/&gt;&lt;property id=&quot;20300&quot; value=&quot;Slide 9 - &amp;quot;Rain or excessive irrigation after a pesticide application may leach soluble pesticides.&amp;quot;&quot;/&gt;&lt;property id=&quot;20307&quot; value=&quot;409&quot;/&gt;&lt;/object&gt;&lt;object type=&quot;3&quot; unique_id=&quot;23730&quot;&gt;&lt;property id=&quot;20148&quot; value=&quot;5&quot;/&gt;&lt;property id=&quot;20300&quot; value=&quot;Slide 16 - &amp;quot;Weather conditions affect pesticide movement.&amp;quot;&quot;/&gt;&lt;property id=&quot;20307&quot; value=&quot;393&quot;/&gt;&lt;/object&gt;&lt;object type=&quot;3&quot; unique_id=&quot;23732&quot;&gt;&lt;property id=&quot;20148&quot; value=&quot;5&quot;/&gt;&lt;property id=&quot;20300&quot; value=&quot;Slide 14 - &amp;quot;Pesticides are sometimes applied directly to water.&amp;quot;&quot;/&gt;&lt;property id=&quot;20307&quot; value=&quot;394&quot;/&gt;&lt;/object&gt;&lt;object type=&quot;3&quot; unique_id=&quot;23820&quot;&gt;&lt;property id=&quot;20148&quot; value=&quot;5&quot;/&gt;&lt;property id=&quot;20300&quot; value=&quot;Slide 6&quot;/&gt;&lt;property id=&quot;20307&quot; value=&quot;415&quot;/&gt;&lt;/object&gt;&lt;object type=&quot;3&quot; unique_id=&quot;23821&quot;&gt;&lt;property id=&quot;20148&quot; value=&quot;5&quot;/&gt;&lt;property id=&quot;20300&quot; value=&quot;Slide 7 - &amp;quot;Runoff can move pesticides off site.&amp;quot;&quot;/&gt;&lt;property id=&quot;20307&quot; value=&quot;431&quot;/&gt;&lt;/object&gt;&lt;object type=&quot;3&quot; unique_id=&quot;23822&quot;&gt;&lt;property id=&quot;20148&quot; value=&quot;5&quot;/&gt;&lt;property id=&quot;20300&quot; value=&quot;Slide 8 - &amp;quot;Pesticides can leach into the water table.&amp;quot;&quot;/&gt;&lt;property id=&quot;20307&quot; value=&quot;432&quot;/&gt;&lt;/object&gt;&lt;object type=&quot;3&quot; unique_id=&quot;23823&quot;&gt;&lt;property id=&quot;20148&quot; value=&quot;5&quot;/&gt;&lt;property id=&quot;20300&quot; value=&quot;Slide 10 - &amp;quot;Pesticides can move with soil.&amp;quot;&quot;/&gt;&lt;property id=&quot;20307&quot; value=&quot;445&quot;/&gt;&lt;/object&gt;&lt;object type=&quot;3&quot; unique_id=&quot;23824&quot;&gt;&lt;property id=&quot;20148&quot; value=&quot;5&quot;/&gt;&lt;property id=&quot;20300&quot; value=&quot;Slide 11 - &amp;quot;Paved surfaces and sidewalks can contribute to pesticide runoff.&amp;quot;&quot;/&gt;&lt;property id=&quot;20307&quot; value=&quot;450&quot;/&gt;&lt;/object&gt;&lt;object type=&quot;3&quot; unique_id=&quot;23825&quot;&gt;&lt;property id=&quot;20148&quot; value=&quot;5&quot;/&gt;&lt;property id=&quot;20300&quot; value=&quot;Slide 12 - &amp;quot;Spray applications can drift into water.&amp;quot;&quot;/&gt;&lt;property id=&quot;20307&quot; value=&quot;434&quot;/&gt;&lt;/object&gt;&lt;object type=&quot;3&quot; unique_id=&quot;23826&quot;&gt;&lt;property id=&quot;20148&quot; value=&quot;5&quot;/&gt;&lt;property id=&quot;20300&quot; value=&quot;Slide 13 - &amp;quot;Pesticides can volatilize and move in air as vapor drift.&amp;quot;&quot;/&gt;&lt;property id=&quot;20307&quot; value=&quot;428&quot;/&gt;&lt;/object&gt;&lt;object type=&quot;3&quot; unique_id=&quot;27372&quot;&gt;&lt;property id=&quot;20148&quot; value=&quot;5&quot;/&gt;&lt;property id=&quot;20300&quot; value=&quot;Slide 2&quot;/&gt;&lt;property id=&quot;20307&quot; value=&quot;451&quot;/&gt;&lt;/object&gt;&lt;object type=&quot;3&quot; unique_id=&quot;27373&quot;&gt;&lt;property id=&quot;20148&quot; value=&quot;5&quot;/&gt;&lt;property id=&quot;20300&quot; value=&quot;Slide 17 - &amp;quot;Excessive or untimely rainfall can carry pesticides away from the application site.&amp;amp;#x09;&amp;quot;&quot;/&gt;&lt;property id=&quot;20307&quot; value=&quot;469&quot;/&gt;&lt;/object&gt;&lt;object type=&quot;3&quot; unique_id=&quot;27374&quot;&gt;&lt;property id=&quot;20148&quot; value=&quot;5&quot;/&gt;&lt;property id=&quot;20300&quot; value=&quot;Slide 18 - &amp;quot;Wind can blow pesticides into nearby waterways.&amp;quot;&quot;/&gt;&lt;property id=&quot;20307&quot; value=&quot;470&quot;/&gt;&lt;/object&gt;&lt;object type=&quot;3&quot; unique_id=&quot;27375&quot;&gt;&lt;property id=&quot;20148&quot; value=&quot;5&quot;/&gt;&lt;property id=&quot;20300&quot; value=&quot;Slide 19 - &amp;quot;High temperature and low humidity increase volatility.&amp;quot;&quot;/&gt;&lt;property id=&quot;20307&quot; value=&quot;471&quot;/&gt;&lt;/object&gt;&lt;object type=&quot;3&quot; unique_id=&quot;27376&quot;&gt;&lt;property id=&quot;20148&quot; value=&quot;5&quot;/&gt;&lt;property id=&quot;20300&quot; value=&quot;Slide 20 - &amp;quot;Long-distance drift can occur when there is an inversion.&amp;quot;&quot;/&gt;&lt;property id=&quot;20307&quot; value=&quot;472&quot;/&gt;&lt;/object&gt;&lt;object type=&quot;3&quot; unique_id=&quot;27377&quot;&gt;&lt;property id=&quot;20148&quot; value=&quot;5&quot;/&gt;&lt;property id=&quot;20300&quot; value=&quot;Slide 21 - &amp;quot;Soil characteristics and pesticide properties influence off-site movement of pesticides.&amp;quot;&quot;/&gt;&lt;property id=&quot;20307&quot; value=&quot;473&quot;/&gt;&lt;/object&gt;&lt;object type=&quot;3&quot; unique_id=&quot;27378&quot;&gt;&lt;property id=&quot;20148&quot; value=&quot;5&quot;/&gt;&lt;property id=&quot;20300&quot; value=&quot;Slide 22 - &amp;quot;Soil texture and structure affect &amp;#x0D;&amp;#x0A;water-holding capacity and infiltration.&amp;quot;&quot;/&gt;&lt;property id=&quot;20307&quot; value=&quot;474&quot;/&gt;&lt;/object&gt;&lt;object type=&quot;3&quot; unique_id=&quot;27379&quot;&gt;&lt;property id=&quot;20148&quot; value=&quot;5&quot;/&gt;&lt;property id=&quot;20300&quot; value=&quot;Slide 23 - &amp;quot;Soils that are high in clay or organic matter bind pesticides tightly.&amp;quot;&quot;/&gt;&lt;property id=&quot;20307&quot; value=&quot;475&quot;/&gt;&lt;/object&gt;&lt;object type=&quot;3&quot; unique_id=&quot;27380&quot;&gt;&lt;property id=&quot;20148&quot; value=&quot;5&quot;/&gt;&lt;property id=&quot;20300&quot; value=&quot;Slide 24 - &amp;quot;The deeper the soil, the more opportunity for pesticides to be retained and less potential for leaching into groun&quot;/&gt;&lt;property id=&quot;20307&quot; value=&quot;476&quot;/&gt;&lt;/object&gt;&lt;object type=&quot;3&quot; unique_id=&quot;27381&quot;&gt;&lt;property id=&quot;20148&quot; value=&quot;5&quot;/&gt;&lt;property id=&quot;20300&quot; value=&quot;Slide 25 - &amp;quot;Pesticide properties can influence off-site movement.&amp;quot;&quot;/&gt;&lt;property id=&quot;20307&quot; value=&quot;477&quot;/&gt;&lt;/object&gt;&lt;object type=&quot;3&quot; unique_id=&quot;27382&quot;&gt;&lt;property id=&quot;20148&quot; value=&quot;5&quot;/&gt;&lt;property id=&quot;20300&quot; value=&quot;Slide 26&quot;/&gt;&lt;property id=&quot;20307&quot; value=&quot;478&quot;/&gt;&lt;/object&gt;&lt;object type=&quot;3&quot; unique_id=&quot;27383&quot;&gt;&lt;property id=&quot;20148&quot; value=&quot;5&quot;/&gt;&lt;property id=&quot;20300&quot; value=&quot;Slide 27 - &amp;quot;Some pesticide products are more volatile than others.&amp;quot;&quot;/&gt;&lt;property id=&quot;20307&quot; value=&quot;479&quot;/&gt;&lt;/object&gt;&lt;object type=&quot;3&quot; unique_id=&quot;27384&quot;&gt;&lt;property id=&quot;20148&quot; value=&quot;5&quot;/&gt;&lt;property id=&quot;20300&quot; value=&quot;Slide 28 - &amp;quot;Persistence is the measure of how long a pesticide remains active before it degrades. &amp;quot;&quot;/&gt;&lt;property id=&quot;20307&quot; value=&quot;480&quot;/&gt;&lt;/object&gt;&lt;object type=&quot;3&quot; unique_id=&quot;27385&quot;&gt;&lt;property id=&quot;20148&quot; value=&quot;5&quot;/&gt;&lt;property id=&quot;20300&quot; value=&quot;Slide 29 - &amp;quot;Pesticides are degraded in the environment by microorganisms, sunlight, and chemical processes.&amp;quot;&quot;/&gt;&lt;property id=&quot;20307&quot; value=&quot;481&quot;/&gt;&lt;/object&gt;&lt;object type=&quot;3&quot; unique_id=&quot;27386&quot;&gt;&lt;property id=&quot;20148&quot; value=&quot;5&quot;/&gt;&lt;property id=&quot;20300&quot; value=&quot;Slide 31 - &amp;quot;Use science-based information to protect water.&amp;quot;&quot;/&gt;&lt;property id=&quot;20307&quot; value=&quot;482&quot;/&gt;&lt;/object&gt;&lt;object type=&quot;3&quot; unique_id=&quot;27387&quot;&gt;&lt;property id=&quot;20148&quot; value=&quot;5&quot;/&gt;&lt;property id=&quot;20300&quot; value=&quot;Slide 32 - &amp;quot;Manage pests responsibly by following an integrated pest management program.&amp;quot;&quot;/&gt;&lt;property id=&quot;20307&quot; value=&quot;483&quot;/&gt;&lt;/object&gt;&lt;object type=&quot;3&quot; unique_id=&quot;27388&quot;&gt;&lt;property id=&quot;20148&quot; value=&quot;5&quot;/&gt;&lt;property id=&quot;20300&quot; value=&quot;Slide 33 - &amp;quot;Identify the “perceived pest” and monitor pest populations.&amp;quot;&quot;/&gt;&lt;property id=&quot;20307&quot; value=&quot;484&quot;/&gt;&lt;/object&gt;&lt;object type=&quot;3&quot; unique_id=&quot;27389&quot;&gt;&lt;property id=&quot;20148&quot; value=&quot;5&quot;/&gt;&lt;property id=&quot;20300&quot; value=&quot;Slide 34 - &amp;quot;Determine if you need to take action and what management options are effective.&amp;quot;&quot;/&gt;&lt;property id=&quot;20307&quot; value=&quot;485&quot;/&gt;&lt;/object&gt;&lt;object type=&quot;3&quot; unique_id=&quot;27390&quot;&gt;&lt;property id=&quot;20148&quot; value=&quot;5&quot;/&gt;&lt;property id=&quot;20300&quot; value=&quot;Slide 35 - &amp;quot;Consider whether use of a pesticide is warranted.&amp;amp;#x09;&amp;quot;&quot;/&gt;&lt;property id=&quot;20307&quot; value=&quot;486&quot;/&gt;&lt;/object&gt;&lt;object type=&quot;3&quot; unique_id=&quot;27391&quot;&gt;&lt;property id=&quot;20148&quot; value=&quot;5&quot;/&gt;&lt;property id=&quot;20300&quot; value=&quot;Slide 36 - &amp;quot;Always consider the weather before making an application.&amp;quot;&quot;/&gt;&lt;property id=&quot;20307&quot; value=&quot;487&quot;/&gt;&lt;/object&gt;&lt;object type=&quot;3&quot; unique_id=&quot;27392&quot;&gt;&lt;property id=&quot;20148&quot; value=&quot;5&quot;/&gt;&lt;property id=&quot;20300&quot; value=&quot;Slide 37 - &amp;quot;Avoid using pesticides when temperatures are high and       humidity is low..&amp;quot;&quot;/&gt;&lt;property id=&quot;20307&quot; value=&quot;488&quot;/&gt;&lt;/object&gt;&lt;object type=&quot;3&quot; unique_id=&quot;27393&quot;&gt;&lt;property id=&quot;20148&quot; value=&quot;5&quot;/&gt;&lt;property id=&quot;20300&quot; value=&quot;Slide 38 - &amp;quot;Check to see if rain is in the forecast.&amp;quot;&quot;/&gt;&lt;property id=&quot;20307&quot; value=&quot;489&quot;/&gt;&lt;/object&gt;&lt;object type=&quot;3&quot; unique_id=&quot;27394&quot;&gt;&lt;property id=&quot;20148&quot; value=&quot;5&quot;/&gt;&lt;property id=&quot;20300&quot; value=&quot;Slide 39 - &amp;quot;Use a wind meter to find out the actual wind speed.&amp;amp;#x09;&amp;quot;&quot;/&gt;&lt;property id=&quot;20307&quot; value=&quot;452&quot;/&gt;&lt;/object&gt;&lt;object type=&quot;3&quot; unique_id=&quot;27395&quot;&gt;&lt;property id=&quot;20148&quot; value=&quot;5&quot;/&gt;&lt;property id=&quot;20300&quot; value=&quot;Slide 40 - &amp;quot;Never spray when there is an inversion.&amp;quot;&quot;/&gt;&lt;property id=&quot;20307&quot; value=&quot;453&quot;/&gt;&lt;/object&gt;&lt;object type=&quot;3&quot; unique_id=&quot;27396&quot;&gt;&lt;property id=&quot;20148&quot; value=&quot;5&quot;/&gt;&lt;property id=&quot;20300&quot; value=&quot;Slide 41 - &amp;quot;Survey your site before making a pesticide application.&amp;quot;&quot;/&gt;&lt;property id=&quot;20307&quot; value=&quot;454&quot;/&gt;&lt;/object&gt;&lt;object type=&quot;3&quot; unique_id=&quot;27397&quot;&gt;&lt;property id=&quot;20148&quot; value=&quot;5&quot;/&gt;&lt;property id=&quot;20300&quot; value=&quot;Slide 42 - &amp;quot;Find out the depth of the water table.&amp;quot;&quot;/&gt;&lt;property id=&quot;20307&quot; value=&quot;455&quot;/&gt;&lt;/object&gt;&lt;object type=&quot;3&quot; unique_id=&quot;27398&quot;&gt;&lt;property id=&quot;20148&quot; value=&quot;5&quot;/&gt;&lt;property id=&quot;20300&quot; value=&quot;Slide 43 - &amp;quot;Do not apply pesticides on steep slopes with compacted soil.&amp;quot;&quot;/&gt;&lt;property id=&quot;20307&quot; value=&quot;456&quot;/&gt;&lt;/object&gt;&lt;object type=&quot;3&quot; unique_id=&quot;27399&quot;&gt;&lt;property id=&quot;20148&quot; value=&quot;5&quot;/&gt;&lt;property id=&quot;20300&quot; value=&quot;Slide 44&quot;/&gt;&lt;property id=&quot;20307&quot; value=&quot;457&quot;/&gt;&lt;/object&gt;&lt;object type=&quot;3&quot; unique_id=&quot;27400&quot;&gt;&lt;property id=&quot;20148&quot; value=&quot;5&quot;/&gt;&lt;property id=&quot;20300&quot; value=&quot;Slide 45 - &amp;quot;Do not apply over storm drains.&amp;quot;&quot;/&gt;&lt;property id=&quot;20307&quot; value=&quot;458&quot;/&gt;&lt;/object&gt;&lt;object type=&quot;3&quot; unique_id=&quot;27401&quot;&gt;&lt;property id=&quot;20148&quot; value=&quot;5&quot;/&gt;&lt;property id=&quot;20300&quot; value=&quot;Slide 46 - &amp;quot;Establish buffers next to lakes, streams, and other water bodies.&amp;quot;&quot;/&gt;&lt;property id=&quot;20307&quot; value=&quot;459&quot;/&gt;&lt;/object&gt;&lt;object type=&quot;3&quot; unique_id=&quot;27402&quot;&gt;&lt;property id=&quot;20148&quot; value=&quot;5&quot;/&gt;&lt;property id=&quot;20300&quot; value=&quot;Slide 47 - &amp;quot;Choose the least hazardous, most effective product and application technique.&amp;quot;&quot;/&gt;&lt;property id=&quot;20307&quot; value=&quot;460&quot;/&gt;&lt;/object&gt;&lt;object type=&quot;3&quot; unique_id=&quot;27403&quot;&gt;&lt;property id=&quot;20148&quot; value=&quot;5&quot;/&gt;&lt;property id=&quot;20300&quot; value=&quot;Slide 48 - &amp;quot;Read the label, paying particular attention to environmental precautions.&amp;quot;&quot;/&gt;&lt;property id=&quot;20307&quot; value=&quot;461&quot;/&gt;&lt;/object&gt;&lt;object type=&quot;3&quot; unique_id=&quot;27404&quot;&gt;&lt;property id=&quot;20148&quot; value=&quot;5&quot;/&gt;&lt;property id=&quot;20300&quot; value=&quot;Slide 49 - &amp;quot;Follow label rates and application intervals.&amp;quot;&quot;/&gt;&lt;property id=&quot;20307&quot; value=&quot;462&quot;/&gt;&lt;/object&gt;&lt;object type=&quot;3&quot; unique_id=&quot;27405&quot;&gt;&lt;property id=&quot;20148&quot; value=&quot;5&quot;/&gt;&lt;property id=&quot;20300&quot; value=&quot;Slide 50 - &amp;quot;Always calibrate and maintain your equipment.&amp;quot;&quot;/&gt;&lt;property id=&quot;20307&quot; value=&quot;463&quot;/&gt;&lt;/object&gt;&lt;object type=&quot;3&quot; unique_id=&quot;27406&quot;&gt;&lt;property id=&quot;20148&quot; value=&quot;5&quot;/&gt;&lt;property id=&quot;20300&quot; value=&quot;Slide 51 - &amp;quot;Manage irrigation to reduce the chance of pesticides moving into water.&amp;quot;&quot;/&gt;&lt;property id=&quot;20307&quot; value=&quot;464&quot;/&gt;&lt;/object&gt;&lt;object type=&quot;3&quot; unique_id=&quot;27407&quot;&gt;&lt;property id=&quot;20148&quot; value=&quot;5&quot;/&gt;&lt;property id=&quot;20300&quot; value=&quot;Slide 52&quot;/&gt;&lt;property id=&quot;20307&quot; value=&quot;465&quot;/&gt;&lt;/object&gt;&lt;object type=&quot;3&quot; unique_id=&quot;27408&quot;&gt;&lt;property id=&quot;20148&quot; value=&quot;5&quot;/&gt;&lt;property id=&quot;20300&quot; value=&quot;Slide 53&quot;/&gt;&lt;property id=&quot;20307&quot; value=&quot;466&quot;/&gt;&lt;/object&gt;&lt;object type=&quot;3&quot; unique_id=&quot;27409&quot;&gt;&lt;property id=&quot;20148&quot; value=&quot;5&quot;/&gt;&lt;property id=&quot;20300&quot; value=&quot;Slide 54&quot;/&gt;&lt;property id=&quot;20307&quot; value=&quot;467&quot;/&gt;&lt;/object&gt;&lt;object type=&quot;3&quot; unique_id=&quot;27410&quot;&gt;&lt;property id=&quot;20148&quot; value=&quot;5&quot;/&gt;&lt;property id=&quot;20300&quot; value=&quot;Slide 55 - &amp;quot;Local and regional resources are available.&amp;quot;&quot;/&gt;&lt;property id=&quot;20307&quot; value=&quot;468&quot;/&gt;&lt;/object&gt;&lt;object type=&quot;3&quot; unique_id=&quot;27743&quot;&gt;&lt;property id=&quot;20148&quot; value=&quot;5&quot;/&gt;&lt;property id=&quot;20300&quot; value=&quot;Slide 30&quot;/&gt;&lt;property id=&quot;20307&quot; value=&quot;490&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NOPREFERENCE" val="False"/>
</p:tagLst>
</file>

<file path=ppt/tags/tag19.xml><?xml version="1.0" encoding="utf-8"?>
<p:tagLst xmlns:a="http://schemas.openxmlformats.org/drawingml/2006/main" xmlns:r="http://schemas.openxmlformats.org/officeDocument/2006/relationships" xmlns:p="http://schemas.openxmlformats.org/presentationml/2006/main">
  <p:tag name="NOPREFERENCE" val="False"/>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Lst>
</file>

<file path=ppt/tags/tag28.xml><?xml version="1.0" encoding="utf-8"?>
<p:tagLst xmlns:a="http://schemas.openxmlformats.org/drawingml/2006/main" xmlns:r="http://schemas.openxmlformats.org/officeDocument/2006/relationships" xmlns:p="http://schemas.openxmlformats.org/presentationml/2006/main">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Lst>
</file>

<file path=ppt/tags/tag32.xml><?xml version="1.0" encoding="utf-8"?>
<p:tagLst xmlns:a="http://schemas.openxmlformats.org/drawingml/2006/main" xmlns:r="http://schemas.openxmlformats.org/officeDocument/2006/relationships" xmlns:p="http://schemas.openxmlformats.org/presentationml/2006/main">
  <p:tag name="NOPREFERENCE" val="False"/>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Lst>
</file>

<file path=ppt/tags/tag37.xml><?xml version="1.0" encoding="utf-8"?>
<p:tagLst xmlns:a="http://schemas.openxmlformats.org/drawingml/2006/main" xmlns:r="http://schemas.openxmlformats.org/officeDocument/2006/relationships" xmlns:p="http://schemas.openxmlformats.org/presentationml/2006/main">
  <p:tag name="NOPREFERENCE" val="False"/>
</p:tagLst>
</file>

<file path=ppt/tags/tag38.xml><?xml version="1.0" encoding="utf-8"?>
<p:tagLst xmlns:a="http://schemas.openxmlformats.org/drawingml/2006/main" xmlns:r="http://schemas.openxmlformats.org/officeDocument/2006/relationships" xmlns:p="http://schemas.openxmlformats.org/presentationml/2006/main">
  <p:tag name="NOPREFERENCE" val="False"/>
</p:tagLst>
</file>

<file path=ppt/tags/tag39.xml><?xml version="1.0" encoding="utf-8"?>
<p:tagLst xmlns:a="http://schemas.openxmlformats.org/drawingml/2006/main" xmlns:r="http://schemas.openxmlformats.org/officeDocument/2006/relationships" xmlns:p="http://schemas.openxmlformats.org/presentationml/2006/main">
  <p:tag name="NOPREFERENCE" val="False"/>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40.xml><?xml version="1.0" encoding="utf-8"?>
<p:tagLst xmlns:a="http://schemas.openxmlformats.org/drawingml/2006/main" xmlns:r="http://schemas.openxmlformats.org/officeDocument/2006/relationships" xmlns:p="http://schemas.openxmlformats.org/presentationml/2006/main">
  <p:tag name="NOPREFERENCE" val="False"/>
</p:tagLst>
</file>

<file path=ppt/tags/tag4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3.xml><?xml version="1.0" encoding="utf-8"?>
<p:tagLst xmlns:a="http://schemas.openxmlformats.org/drawingml/2006/main" xmlns:r="http://schemas.openxmlformats.org/officeDocument/2006/relationships" xmlns:p="http://schemas.openxmlformats.org/presentationml/2006/main">
  <p:tag name="DELIMITERS" val="3.1"/>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5.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Office Them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4043</TotalTime>
  <Words>5977</Words>
  <Application>Microsoft Office PowerPoint</Application>
  <PresentationFormat>On-screen Show (4:3)</PresentationFormat>
  <Paragraphs>256</Paragraphs>
  <Slides>58</Slides>
  <Notes>58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58</vt:i4>
      </vt:variant>
    </vt:vector>
  </HeadingPairs>
  <TitlesOfParts>
    <vt:vector size="61" baseType="lpstr">
      <vt:lpstr>Office Theme</vt:lpstr>
      <vt:lpstr>Clip</vt:lpstr>
      <vt:lpstr>Document</vt:lpstr>
      <vt:lpstr>Water Quality Protection Measures for  Landscape Professionals</vt:lpstr>
      <vt:lpstr>How can you protect water when using pesticides?</vt:lpstr>
      <vt:lpstr>PowerPoint Presentation</vt:lpstr>
      <vt:lpstr>Pesticide use and good water quality are compatible.</vt:lpstr>
      <vt:lpstr>Use IPM and best management practices to protect water.</vt:lpstr>
      <vt:lpstr>How can pesticides get into water?</vt:lpstr>
      <vt:lpstr>PowerPoint Presentation</vt:lpstr>
      <vt:lpstr>Runoff can move pesticides off site.</vt:lpstr>
      <vt:lpstr>Pesticides can leach into the water table.</vt:lpstr>
      <vt:lpstr>Rain or excessive irrigation after a pesticide application may leach soluble pesticides.</vt:lpstr>
      <vt:lpstr>Pesticides can move with soil.</vt:lpstr>
      <vt:lpstr>Paved surfaces and sidewalks can contribute to pesticide runoff.</vt:lpstr>
      <vt:lpstr>Spray applications can drift into water.</vt:lpstr>
      <vt:lpstr>Pesticides can volatilize and move in air as vapor drift.</vt:lpstr>
      <vt:lpstr>Pesticides are sometimes applied directly to water.</vt:lpstr>
      <vt:lpstr>Improper pesticide handling can contaminate water.</vt:lpstr>
      <vt:lpstr>Weather conditions affect pesticide movement.</vt:lpstr>
      <vt:lpstr>Excessive or untimely rainfall can carry pesticides away from the application site. </vt:lpstr>
      <vt:lpstr>Wind can blow pesticides into nearby waterways.</vt:lpstr>
      <vt:lpstr>High temperature and low humidity increase volatility.</vt:lpstr>
      <vt:lpstr>Long-distance drift can occur when there is an inversion.</vt:lpstr>
      <vt:lpstr>Soil characteristics and pesticide properties influence off-site movement of pesticides.</vt:lpstr>
      <vt:lpstr>Soil texture and structure affect  water-holding capacity and infiltration.</vt:lpstr>
      <vt:lpstr>Soils that are high in clay or organic matter bind pesticides tightly.</vt:lpstr>
      <vt:lpstr>The deeper the soil, the more opportunity for pesticides to be retained and the less potential for leaching into groundwater.</vt:lpstr>
      <vt:lpstr>PowerPoint Presentation</vt:lpstr>
      <vt:lpstr>Pesticide properties can influence off-site movement.</vt:lpstr>
      <vt:lpstr>PowerPoint Presentation</vt:lpstr>
      <vt:lpstr>Some pesticide products are more volatile than others.</vt:lpstr>
      <vt:lpstr>Persistence is the measure of how long a pesticide remains active before it degrades. </vt:lpstr>
      <vt:lpstr>Pesticides are degraded in the environment by microorganisms, sunlight, and chemical processes.</vt:lpstr>
      <vt:lpstr>PowerPoint Presentation</vt:lpstr>
      <vt:lpstr>Use science-based information to protect water.</vt:lpstr>
      <vt:lpstr>Manage pests responsibly by following an integrated pest management program.</vt:lpstr>
      <vt:lpstr>Identify the “perceived pest” and monitor pest populations.</vt:lpstr>
      <vt:lpstr>Determine if you need to take action and what management options are effective.</vt:lpstr>
      <vt:lpstr>Consider whether use of a pesticide is warranted. </vt:lpstr>
      <vt:lpstr>Always consider the weather before making an application.</vt:lpstr>
      <vt:lpstr>Avoid using pesticides when temperatures are high and       humidity is low..</vt:lpstr>
      <vt:lpstr>Check to see if rain is in the forecast.</vt:lpstr>
      <vt:lpstr>Use a wind meter to find out the actual wind speed. </vt:lpstr>
      <vt:lpstr>Never spray when there is an inversion.</vt:lpstr>
      <vt:lpstr>Survey your site before making a pesticide application.</vt:lpstr>
      <vt:lpstr>Find out the depth of the water table.</vt:lpstr>
      <vt:lpstr>Do not apply pesticides on steep slopes with compacted soil.</vt:lpstr>
      <vt:lpstr>PowerPoint Presentation</vt:lpstr>
      <vt:lpstr>Do not apply over storm drains.</vt:lpstr>
      <vt:lpstr>Establish buffers next to lakes, streams, and other water bodies.</vt:lpstr>
      <vt:lpstr>Choose the least hazardous, most effective product and application technique.</vt:lpstr>
      <vt:lpstr>Read the label, paying particular attention to environmental precautions.</vt:lpstr>
      <vt:lpstr>Follow label rates and application intervals.</vt:lpstr>
      <vt:lpstr>Always calibrate and maintain your equipment.</vt:lpstr>
      <vt:lpstr>Manage irrigation to reduce the chance of pesticides moving into water.</vt:lpstr>
      <vt:lpstr>PowerPoint Presentation</vt:lpstr>
      <vt:lpstr>PowerPoint Presentation</vt:lpstr>
      <vt:lpstr>PowerPoint Presentation</vt:lpstr>
      <vt:lpstr>Local and regional resources are available.</vt:lpstr>
      <vt:lpstr>PowerPoint Presentation</vt:lpstr>
    </vt:vector>
  </TitlesOfParts>
  <Company>WSU Puyallup Research and Extension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Recertification Standards for CEU Approval</dc:title>
  <dc:creator>Maguire (Hines), Rebecca</dc:creator>
  <cp:lastModifiedBy>Steve Elliott</cp:lastModifiedBy>
  <cp:revision>416</cp:revision>
  <cp:lastPrinted>2012-11-16T20:54:07Z</cp:lastPrinted>
  <dcterms:created xsi:type="dcterms:W3CDTF">2011-07-13T17:29:36Z</dcterms:created>
  <dcterms:modified xsi:type="dcterms:W3CDTF">2014-06-30T23:14:28Z</dcterms:modified>
</cp:coreProperties>
</file>